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Ex1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6" r:id="rId2"/>
    <p:sldMasterId id="2147483720" r:id="rId3"/>
    <p:sldMasterId id="2147483768" r:id="rId4"/>
  </p:sldMasterIdLst>
  <p:notesMasterIdLst>
    <p:notesMasterId r:id="rId19"/>
  </p:notesMasterIdLst>
  <p:sldIdLst>
    <p:sldId id="256" r:id="rId5"/>
    <p:sldId id="312" r:id="rId6"/>
    <p:sldId id="266" r:id="rId7"/>
    <p:sldId id="320" r:id="rId8"/>
    <p:sldId id="309" r:id="rId9"/>
    <p:sldId id="317" r:id="rId10"/>
    <p:sldId id="318" r:id="rId11"/>
    <p:sldId id="316" r:id="rId12"/>
    <p:sldId id="319" r:id="rId13"/>
    <p:sldId id="310" r:id="rId14"/>
    <p:sldId id="314" r:id="rId15"/>
    <p:sldId id="315" r:id="rId16"/>
    <p:sldId id="263" r:id="rId17"/>
    <p:sldId id="267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5DA0"/>
    <a:srgbClr val="339966"/>
    <a:srgbClr val="FF3300"/>
    <a:srgbClr val="FF66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01" autoAdjust="0"/>
    <p:restoredTop sz="94624" autoAdjust="0"/>
  </p:normalViewPr>
  <p:slideViewPr>
    <p:cSldViewPr>
      <p:cViewPr>
        <p:scale>
          <a:sx n="75" d="100"/>
          <a:sy n="75" d="100"/>
        </p:scale>
        <p:origin x="992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Consumption%20data\2022-23\Description%20data\Layout_HCES%202022-23%20(1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Consumption%20data\2022-23\Description%20data\Layout_HCES%202022-23%20(1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E:\Consumption%20data\2022-23\Description%20data\Layout_HCES%202022-23%20(1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E:\Consumption%20data\2022-23\Description%20data\tabulation_state_code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file:///E:\Consumption%20data\2022-23\Description%20data\Layout_HCES%202022-23%20(1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9459574448061149"/>
          <c:y val="0.1710310281180879"/>
          <c:w val="0.6820826935302291"/>
          <c:h val="0.57946386638858305"/>
        </c:manualLayout>
      </c:layout>
      <c:lineChart>
        <c:grouping val="standard"/>
        <c:varyColors val="0"/>
        <c:ser>
          <c:idx val="0"/>
          <c:order val="0"/>
          <c:tx>
            <c:strRef>
              <c:f>Sheet4!$D$1</c:f>
              <c:strCache>
                <c:ptCount val="1"/>
                <c:pt idx="0">
                  <c:v>Internet Users(in millions)</c:v>
                </c:pt>
              </c:strCache>
            </c:strRef>
          </c:tx>
          <c:spPr>
            <a:ln w="25400" cap="rnd">
              <a:solidFill>
                <a:schemeClr val="lt1"/>
              </a:solidFill>
              <a:round/>
            </a:ln>
            <a:effectLst>
              <a:outerShdw dist="25400" dir="2700000" algn="tl" rotWithShape="0">
                <a:schemeClr val="accent3"/>
              </a:outerShdw>
            </a:effectLst>
          </c:spPr>
          <c:marker>
            <c:symbol val="none"/>
          </c:marker>
          <c:dLbls>
            <c:spPr>
              <a:solidFill>
                <a:schemeClr val="accent3"/>
              </a:soli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Sheet4!$C$2:$C$6</c:f>
              <c:numCache>
                <c:formatCode>General</c:formatCode>
                <c:ptCount val="5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</c:numCache>
            </c:numRef>
          </c:cat>
          <c:val>
            <c:numRef>
              <c:f>Sheet4!$D$2:$D$6</c:f>
              <c:numCache>
                <c:formatCode>General</c:formatCode>
                <c:ptCount val="5"/>
                <c:pt idx="0">
                  <c:v>574</c:v>
                </c:pt>
                <c:pt idx="1">
                  <c:v>622</c:v>
                </c:pt>
                <c:pt idx="2">
                  <c:v>692</c:v>
                </c:pt>
                <c:pt idx="3">
                  <c:v>759</c:v>
                </c:pt>
                <c:pt idx="4">
                  <c:v>821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BEF-4A3B-8C90-B25704C8DCA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10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smooth val="0"/>
        <c:axId val="358301791"/>
        <c:axId val="358304671"/>
      </c:lineChart>
      <c:catAx>
        <c:axId val="35830179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Source: Internet in India Report 2023 by IAMAI and</a:t>
                </a:r>
                <a:r>
                  <a:rPr lang="en-IN" baseline="0" dirty="0"/>
                  <a:t> KANTAR</a:t>
                </a:r>
                <a:endParaRPr lang="en-IN" dirty="0"/>
              </a:p>
            </c:rich>
          </c:tx>
          <c:layout>
            <c:manualLayout>
              <c:xMode val="edge"/>
              <c:yMode val="edge"/>
              <c:x val="0.52672287839020127"/>
              <c:y val="0.9121062992125984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spc="3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8304671"/>
        <c:crosses val="autoZero"/>
        <c:auto val="1"/>
        <c:lblAlgn val="ctr"/>
        <c:lblOffset val="100"/>
        <c:noMultiLvlLbl val="0"/>
      </c:catAx>
      <c:valAx>
        <c:axId val="35830467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58301791"/>
        <c:crosses val="autoZero"/>
        <c:crossBetween val="between"/>
      </c:valAx>
      <c:dTable>
        <c:showHorzBorder val="1"/>
        <c:showVertBorder val="1"/>
        <c:showOutline val="1"/>
        <c:showKeys val="0"/>
        <c:spPr>
          <a:noFill/>
          <a:ln w="9525">
            <a:solidFill>
              <a:schemeClr val="accent3">
                <a:lumMod val="60000"/>
                <a:lumOff val="40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6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accent3"/>
    </a:solidFill>
    <a:ln w="9525" cap="flat" cmpd="sng" algn="ctr">
      <a:solidFill>
        <a:schemeClr val="lt1">
          <a:lumMod val="85000"/>
        </a:schemeClr>
      </a:solidFill>
      <a:round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Part</a:t>
            </a:r>
            <a:r>
              <a:rPr lang="en-US" baseline="0" dirty="0"/>
              <a:t> 1: States and UT’s using online shopping to buy food items</a:t>
            </a:r>
            <a:endParaRPr lang="en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Sheet3!$M$2</c:f>
              <c:strCache>
                <c:ptCount val="1"/>
                <c:pt idx="0">
                  <c:v>Groceries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Sheet3!$N$1:$AE$1</c:f>
              <c:strCache>
                <c:ptCount val="18"/>
                <c:pt idx="0">
                  <c:v>JNK</c:v>
                </c:pt>
                <c:pt idx="1">
                  <c:v>HMP</c:v>
                </c:pt>
                <c:pt idx="2">
                  <c:v>PUN</c:v>
                </c:pt>
                <c:pt idx="3">
                  <c:v>CDG</c:v>
                </c:pt>
                <c:pt idx="4">
                  <c:v>UTK</c:v>
                </c:pt>
                <c:pt idx="5">
                  <c:v>HRN</c:v>
                </c:pt>
                <c:pt idx="6">
                  <c:v>DEL</c:v>
                </c:pt>
                <c:pt idx="7">
                  <c:v>RAJ</c:v>
                </c:pt>
                <c:pt idx="8">
                  <c:v>UTP</c:v>
                </c:pt>
                <c:pt idx="9">
                  <c:v>BHR</c:v>
                </c:pt>
                <c:pt idx="10">
                  <c:v>SKM</c:v>
                </c:pt>
                <c:pt idx="11">
                  <c:v>ARP</c:v>
                </c:pt>
                <c:pt idx="12">
                  <c:v>NAG</c:v>
                </c:pt>
                <c:pt idx="13">
                  <c:v>MAN</c:v>
                </c:pt>
                <c:pt idx="14">
                  <c:v>MIZ</c:v>
                </c:pt>
                <c:pt idx="15">
                  <c:v>TRI</c:v>
                </c:pt>
                <c:pt idx="16">
                  <c:v>MEG</c:v>
                </c:pt>
                <c:pt idx="17">
                  <c:v>ASM</c:v>
                </c:pt>
              </c:strCache>
            </c:strRef>
          </c:cat>
          <c:val>
            <c:numRef>
              <c:f>Sheet3!$N$2:$AE$2</c:f>
              <c:numCache>
                <c:formatCode>General</c:formatCode>
                <c:ptCount val="18"/>
                <c:pt idx="0">
                  <c:v>0.19</c:v>
                </c:pt>
                <c:pt idx="1">
                  <c:v>0.11</c:v>
                </c:pt>
                <c:pt idx="2">
                  <c:v>1.76</c:v>
                </c:pt>
                <c:pt idx="3">
                  <c:v>1.03</c:v>
                </c:pt>
                <c:pt idx="4">
                  <c:v>0.16</c:v>
                </c:pt>
                <c:pt idx="5">
                  <c:v>5.46</c:v>
                </c:pt>
                <c:pt idx="6">
                  <c:v>16.170000000000002</c:v>
                </c:pt>
                <c:pt idx="7">
                  <c:v>3.9</c:v>
                </c:pt>
                <c:pt idx="8">
                  <c:v>7.84</c:v>
                </c:pt>
                <c:pt idx="9">
                  <c:v>3.47</c:v>
                </c:pt>
                <c:pt idx="10">
                  <c:v>0.61</c:v>
                </c:pt>
                <c:pt idx="11">
                  <c:v>2.66</c:v>
                </c:pt>
                <c:pt idx="12">
                  <c:v>0.08</c:v>
                </c:pt>
                <c:pt idx="13">
                  <c:v>1.93</c:v>
                </c:pt>
                <c:pt idx="14">
                  <c:v>1.32</c:v>
                </c:pt>
                <c:pt idx="15">
                  <c:v>0.24</c:v>
                </c:pt>
                <c:pt idx="16">
                  <c:v>0.01</c:v>
                </c:pt>
                <c:pt idx="17">
                  <c:v>0.38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F9-4CA5-9263-26749E66F711}"/>
            </c:ext>
          </c:extLst>
        </c:ser>
        <c:ser>
          <c:idx val="1"/>
          <c:order val="1"/>
          <c:tx>
            <c:strRef>
              <c:f>Sheet3!$M$3</c:f>
              <c:strCache>
                <c:ptCount val="1"/>
                <c:pt idx="0">
                  <c:v>Milk &amp; its products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Sheet3!$N$1:$AE$1</c:f>
              <c:strCache>
                <c:ptCount val="18"/>
                <c:pt idx="0">
                  <c:v>JNK</c:v>
                </c:pt>
                <c:pt idx="1">
                  <c:v>HMP</c:v>
                </c:pt>
                <c:pt idx="2">
                  <c:v>PUN</c:v>
                </c:pt>
                <c:pt idx="3">
                  <c:v>CDG</c:v>
                </c:pt>
                <c:pt idx="4">
                  <c:v>UTK</c:v>
                </c:pt>
                <c:pt idx="5">
                  <c:v>HRN</c:v>
                </c:pt>
                <c:pt idx="6">
                  <c:v>DEL</c:v>
                </c:pt>
                <c:pt idx="7">
                  <c:v>RAJ</c:v>
                </c:pt>
                <c:pt idx="8">
                  <c:v>UTP</c:v>
                </c:pt>
                <c:pt idx="9">
                  <c:v>BHR</c:v>
                </c:pt>
                <c:pt idx="10">
                  <c:v>SKM</c:v>
                </c:pt>
                <c:pt idx="11">
                  <c:v>ARP</c:v>
                </c:pt>
                <c:pt idx="12">
                  <c:v>NAG</c:v>
                </c:pt>
                <c:pt idx="13">
                  <c:v>MAN</c:v>
                </c:pt>
                <c:pt idx="14">
                  <c:v>MIZ</c:v>
                </c:pt>
                <c:pt idx="15">
                  <c:v>TRI</c:v>
                </c:pt>
                <c:pt idx="16">
                  <c:v>MEG</c:v>
                </c:pt>
                <c:pt idx="17">
                  <c:v>ASM</c:v>
                </c:pt>
              </c:strCache>
            </c:strRef>
          </c:cat>
          <c:val>
            <c:numRef>
              <c:f>Sheet3!$N$3:$AE$3</c:f>
              <c:numCache>
                <c:formatCode>General</c:formatCode>
                <c:ptCount val="18"/>
                <c:pt idx="0">
                  <c:v>0</c:v>
                </c:pt>
                <c:pt idx="1">
                  <c:v>0.02</c:v>
                </c:pt>
                <c:pt idx="2">
                  <c:v>1.81</c:v>
                </c:pt>
                <c:pt idx="3">
                  <c:v>1.4</c:v>
                </c:pt>
                <c:pt idx="4">
                  <c:v>0.09</c:v>
                </c:pt>
                <c:pt idx="5">
                  <c:v>4.68</c:v>
                </c:pt>
                <c:pt idx="6">
                  <c:v>23.88</c:v>
                </c:pt>
                <c:pt idx="7">
                  <c:v>5.38</c:v>
                </c:pt>
                <c:pt idx="8">
                  <c:v>6.05</c:v>
                </c:pt>
                <c:pt idx="9">
                  <c:v>1.56</c:v>
                </c:pt>
                <c:pt idx="10">
                  <c:v>0.38</c:v>
                </c:pt>
                <c:pt idx="11">
                  <c:v>0.34</c:v>
                </c:pt>
                <c:pt idx="12">
                  <c:v>0.05</c:v>
                </c:pt>
                <c:pt idx="13">
                  <c:v>0.41</c:v>
                </c:pt>
                <c:pt idx="14">
                  <c:v>3.09</c:v>
                </c:pt>
                <c:pt idx="15">
                  <c:v>0.02</c:v>
                </c:pt>
                <c:pt idx="16">
                  <c:v>0</c:v>
                </c:pt>
                <c:pt idx="17">
                  <c:v>0.09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8F9-4CA5-9263-26749E66F711}"/>
            </c:ext>
          </c:extLst>
        </c:ser>
        <c:ser>
          <c:idx val="2"/>
          <c:order val="2"/>
          <c:tx>
            <c:strRef>
              <c:f>Sheet3!$M$4</c:f>
              <c:strCache>
                <c:ptCount val="1"/>
                <c:pt idx="0">
                  <c:v>Vegetables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Sheet3!$N$1:$AE$1</c:f>
              <c:strCache>
                <c:ptCount val="18"/>
                <c:pt idx="0">
                  <c:v>JNK</c:v>
                </c:pt>
                <c:pt idx="1">
                  <c:v>HMP</c:v>
                </c:pt>
                <c:pt idx="2">
                  <c:v>PUN</c:v>
                </c:pt>
                <c:pt idx="3">
                  <c:v>CDG</c:v>
                </c:pt>
                <c:pt idx="4">
                  <c:v>UTK</c:v>
                </c:pt>
                <c:pt idx="5">
                  <c:v>HRN</c:v>
                </c:pt>
                <c:pt idx="6">
                  <c:v>DEL</c:v>
                </c:pt>
                <c:pt idx="7">
                  <c:v>RAJ</c:v>
                </c:pt>
                <c:pt idx="8">
                  <c:v>UTP</c:v>
                </c:pt>
                <c:pt idx="9">
                  <c:v>BHR</c:v>
                </c:pt>
                <c:pt idx="10">
                  <c:v>SKM</c:v>
                </c:pt>
                <c:pt idx="11">
                  <c:v>ARP</c:v>
                </c:pt>
                <c:pt idx="12">
                  <c:v>NAG</c:v>
                </c:pt>
                <c:pt idx="13">
                  <c:v>MAN</c:v>
                </c:pt>
                <c:pt idx="14">
                  <c:v>MIZ</c:v>
                </c:pt>
                <c:pt idx="15">
                  <c:v>TRI</c:v>
                </c:pt>
                <c:pt idx="16">
                  <c:v>MEG</c:v>
                </c:pt>
                <c:pt idx="17">
                  <c:v>ASM</c:v>
                </c:pt>
              </c:strCache>
            </c:strRef>
          </c:cat>
          <c:val>
            <c:numRef>
              <c:f>Sheet3!$N$4:$AE$4</c:f>
              <c:numCache>
                <c:formatCode>General</c:formatCode>
                <c:ptCount val="18"/>
                <c:pt idx="0">
                  <c:v>0</c:v>
                </c:pt>
                <c:pt idx="1">
                  <c:v>0</c:v>
                </c:pt>
                <c:pt idx="2">
                  <c:v>1.48</c:v>
                </c:pt>
                <c:pt idx="3">
                  <c:v>7.0000000000000007E-2</c:v>
                </c:pt>
                <c:pt idx="4">
                  <c:v>0.15</c:v>
                </c:pt>
                <c:pt idx="5">
                  <c:v>5.41</c:v>
                </c:pt>
                <c:pt idx="6">
                  <c:v>20.78</c:v>
                </c:pt>
                <c:pt idx="7">
                  <c:v>8.85</c:v>
                </c:pt>
                <c:pt idx="8">
                  <c:v>5.84</c:v>
                </c:pt>
                <c:pt idx="9">
                  <c:v>1.1399999999999999</c:v>
                </c:pt>
                <c:pt idx="10">
                  <c:v>0.53</c:v>
                </c:pt>
                <c:pt idx="11">
                  <c:v>0.24</c:v>
                </c:pt>
                <c:pt idx="12">
                  <c:v>0</c:v>
                </c:pt>
                <c:pt idx="13">
                  <c:v>0</c:v>
                </c:pt>
                <c:pt idx="14">
                  <c:v>2.67</c:v>
                </c:pt>
                <c:pt idx="15">
                  <c:v>0</c:v>
                </c:pt>
                <c:pt idx="16">
                  <c:v>0</c:v>
                </c:pt>
                <c:pt idx="17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8F9-4CA5-9263-26749E66F711}"/>
            </c:ext>
          </c:extLst>
        </c:ser>
        <c:ser>
          <c:idx val="3"/>
          <c:order val="3"/>
          <c:tx>
            <c:strRef>
              <c:f>Sheet3!$M$5</c:f>
              <c:strCache>
                <c:ptCount val="1"/>
                <c:pt idx="0">
                  <c:v>Fresh Fruits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Sheet3!$N$1:$AE$1</c:f>
              <c:strCache>
                <c:ptCount val="18"/>
                <c:pt idx="0">
                  <c:v>JNK</c:v>
                </c:pt>
                <c:pt idx="1">
                  <c:v>HMP</c:v>
                </c:pt>
                <c:pt idx="2">
                  <c:v>PUN</c:v>
                </c:pt>
                <c:pt idx="3">
                  <c:v>CDG</c:v>
                </c:pt>
                <c:pt idx="4">
                  <c:v>UTK</c:v>
                </c:pt>
                <c:pt idx="5">
                  <c:v>HRN</c:v>
                </c:pt>
                <c:pt idx="6">
                  <c:v>DEL</c:v>
                </c:pt>
                <c:pt idx="7">
                  <c:v>RAJ</c:v>
                </c:pt>
                <c:pt idx="8">
                  <c:v>UTP</c:v>
                </c:pt>
                <c:pt idx="9">
                  <c:v>BHR</c:v>
                </c:pt>
                <c:pt idx="10">
                  <c:v>SKM</c:v>
                </c:pt>
                <c:pt idx="11">
                  <c:v>ARP</c:v>
                </c:pt>
                <c:pt idx="12">
                  <c:v>NAG</c:v>
                </c:pt>
                <c:pt idx="13">
                  <c:v>MAN</c:v>
                </c:pt>
                <c:pt idx="14">
                  <c:v>MIZ</c:v>
                </c:pt>
                <c:pt idx="15">
                  <c:v>TRI</c:v>
                </c:pt>
                <c:pt idx="16">
                  <c:v>MEG</c:v>
                </c:pt>
                <c:pt idx="17">
                  <c:v>ASM</c:v>
                </c:pt>
              </c:strCache>
            </c:strRef>
          </c:cat>
          <c:val>
            <c:numRef>
              <c:f>Sheet3!$N$5:$AE$5</c:f>
              <c:numCache>
                <c:formatCode>General</c:formatCode>
                <c:ptCount val="18"/>
                <c:pt idx="0">
                  <c:v>0.03</c:v>
                </c:pt>
                <c:pt idx="1">
                  <c:v>0</c:v>
                </c:pt>
                <c:pt idx="2">
                  <c:v>1.45</c:v>
                </c:pt>
                <c:pt idx="3">
                  <c:v>1.39</c:v>
                </c:pt>
                <c:pt idx="4">
                  <c:v>0.11</c:v>
                </c:pt>
                <c:pt idx="5">
                  <c:v>6.13</c:v>
                </c:pt>
                <c:pt idx="6">
                  <c:v>23.51</c:v>
                </c:pt>
                <c:pt idx="7">
                  <c:v>8.8000000000000007</c:v>
                </c:pt>
                <c:pt idx="8">
                  <c:v>4.7699999999999996</c:v>
                </c:pt>
                <c:pt idx="9">
                  <c:v>1.33</c:v>
                </c:pt>
                <c:pt idx="10">
                  <c:v>0.17</c:v>
                </c:pt>
                <c:pt idx="11">
                  <c:v>0.06</c:v>
                </c:pt>
                <c:pt idx="12">
                  <c:v>0</c:v>
                </c:pt>
                <c:pt idx="13">
                  <c:v>0.03</c:v>
                </c:pt>
                <c:pt idx="14">
                  <c:v>3.07</c:v>
                </c:pt>
                <c:pt idx="15">
                  <c:v>0.03</c:v>
                </c:pt>
                <c:pt idx="16">
                  <c:v>0</c:v>
                </c:pt>
                <c:pt idx="17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8F9-4CA5-9263-26749E66F711}"/>
            </c:ext>
          </c:extLst>
        </c:ser>
        <c:ser>
          <c:idx val="4"/>
          <c:order val="4"/>
          <c:tx>
            <c:strRef>
              <c:f>Sheet3!$M$6</c:f>
              <c:strCache>
                <c:ptCount val="1"/>
                <c:pt idx="0">
                  <c:v> Dry Fruits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Sheet3!$N$1:$AE$1</c:f>
              <c:strCache>
                <c:ptCount val="18"/>
                <c:pt idx="0">
                  <c:v>JNK</c:v>
                </c:pt>
                <c:pt idx="1">
                  <c:v>HMP</c:v>
                </c:pt>
                <c:pt idx="2">
                  <c:v>PUN</c:v>
                </c:pt>
                <c:pt idx="3">
                  <c:v>CDG</c:v>
                </c:pt>
                <c:pt idx="4">
                  <c:v>UTK</c:v>
                </c:pt>
                <c:pt idx="5">
                  <c:v>HRN</c:v>
                </c:pt>
                <c:pt idx="6">
                  <c:v>DEL</c:v>
                </c:pt>
                <c:pt idx="7">
                  <c:v>RAJ</c:v>
                </c:pt>
                <c:pt idx="8">
                  <c:v>UTP</c:v>
                </c:pt>
                <c:pt idx="9">
                  <c:v>BHR</c:v>
                </c:pt>
                <c:pt idx="10">
                  <c:v>SKM</c:v>
                </c:pt>
                <c:pt idx="11">
                  <c:v>ARP</c:v>
                </c:pt>
                <c:pt idx="12">
                  <c:v>NAG</c:v>
                </c:pt>
                <c:pt idx="13">
                  <c:v>MAN</c:v>
                </c:pt>
                <c:pt idx="14">
                  <c:v>MIZ</c:v>
                </c:pt>
                <c:pt idx="15">
                  <c:v>TRI</c:v>
                </c:pt>
                <c:pt idx="16">
                  <c:v>MEG</c:v>
                </c:pt>
                <c:pt idx="17">
                  <c:v>ASM</c:v>
                </c:pt>
              </c:strCache>
            </c:strRef>
          </c:cat>
          <c:val>
            <c:numRef>
              <c:f>Sheet3!$N$6:$AE$6</c:f>
              <c:numCache>
                <c:formatCode>General</c:formatCode>
                <c:ptCount val="18"/>
                <c:pt idx="0">
                  <c:v>0.05</c:v>
                </c:pt>
                <c:pt idx="1">
                  <c:v>0.11</c:v>
                </c:pt>
                <c:pt idx="2">
                  <c:v>0.9</c:v>
                </c:pt>
                <c:pt idx="3">
                  <c:v>0.16</c:v>
                </c:pt>
                <c:pt idx="4">
                  <c:v>0.32</c:v>
                </c:pt>
                <c:pt idx="5">
                  <c:v>5.97</c:v>
                </c:pt>
                <c:pt idx="6">
                  <c:v>29.42</c:v>
                </c:pt>
                <c:pt idx="7">
                  <c:v>4.97</c:v>
                </c:pt>
                <c:pt idx="8">
                  <c:v>8.0299999999999994</c:v>
                </c:pt>
                <c:pt idx="9">
                  <c:v>1.85</c:v>
                </c:pt>
                <c:pt idx="10">
                  <c:v>0.26</c:v>
                </c:pt>
                <c:pt idx="11">
                  <c:v>5.97</c:v>
                </c:pt>
                <c:pt idx="12">
                  <c:v>0.11</c:v>
                </c:pt>
                <c:pt idx="13">
                  <c:v>0.37</c:v>
                </c:pt>
                <c:pt idx="14">
                  <c:v>0.57999999999999996</c:v>
                </c:pt>
                <c:pt idx="15">
                  <c:v>0.57999999999999996</c:v>
                </c:pt>
                <c:pt idx="16">
                  <c:v>0.05</c:v>
                </c:pt>
                <c:pt idx="17">
                  <c:v>1.06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8F9-4CA5-9263-26749E66F711}"/>
            </c:ext>
          </c:extLst>
        </c:ser>
        <c:ser>
          <c:idx val="5"/>
          <c:order val="5"/>
          <c:tx>
            <c:strRef>
              <c:f>Sheet3!$M$7</c:f>
              <c:strCache>
                <c:ptCount val="1"/>
                <c:pt idx="0">
                  <c:v> Egg,fish &amp; meat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Sheet3!$N$1:$AE$1</c:f>
              <c:strCache>
                <c:ptCount val="18"/>
                <c:pt idx="0">
                  <c:v>JNK</c:v>
                </c:pt>
                <c:pt idx="1">
                  <c:v>HMP</c:v>
                </c:pt>
                <c:pt idx="2">
                  <c:v>PUN</c:v>
                </c:pt>
                <c:pt idx="3">
                  <c:v>CDG</c:v>
                </c:pt>
                <c:pt idx="4">
                  <c:v>UTK</c:v>
                </c:pt>
                <c:pt idx="5">
                  <c:v>HRN</c:v>
                </c:pt>
                <c:pt idx="6">
                  <c:v>DEL</c:v>
                </c:pt>
                <c:pt idx="7">
                  <c:v>RAJ</c:v>
                </c:pt>
                <c:pt idx="8">
                  <c:v>UTP</c:v>
                </c:pt>
                <c:pt idx="9">
                  <c:v>BHR</c:v>
                </c:pt>
                <c:pt idx="10">
                  <c:v>SKM</c:v>
                </c:pt>
                <c:pt idx="11">
                  <c:v>ARP</c:v>
                </c:pt>
                <c:pt idx="12">
                  <c:v>NAG</c:v>
                </c:pt>
                <c:pt idx="13">
                  <c:v>MAN</c:v>
                </c:pt>
                <c:pt idx="14">
                  <c:v>MIZ</c:v>
                </c:pt>
                <c:pt idx="15">
                  <c:v>TRI</c:v>
                </c:pt>
                <c:pt idx="16">
                  <c:v>MEG</c:v>
                </c:pt>
                <c:pt idx="17">
                  <c:v>ASM</c:v>
                </c:pt>
              </c:strCache>
            </c:strRef>
          </c:cat>
          <c:val>
            <c:numRef>
              <c:f>Sheet3!$N$7:$AE$7</c:f>
              <c:numCache>
                <c:formatCode>General</c:formatCode>
                <c:ptCount val="18"/>
                <c:pt idx="0">
                  <c:v>0</c:v>
                </c:pt>
                <c:pt idx="1">
                  <c:v>0</c:v>
                </c:pt>
                <c:pt idx="2">
                  <c:v>0.49</c:v>
                </c:pt>
                <c:pt idx="3">
                  <c:v>2.37</c:v>
                </c:pt>
                <c:pt idx="4">
                  <c:v>0</c:v>
                </c:pt>
                <c:pt idx="5">
                  <c:v>5.19</c:v>
                </c:pt>
                <c:pt idx="6">
                  <c:v>23.32</c:v>
                </c:pt>
                <c:pt idx="7">
                  <c:v>1.88</c:v>
                </c:pt>
                <c:pt idx="8">
                  <c:v>6.92</c:v>
                </c:pt>
                <c:pt idx="9">
                  <c:v>2.42</c:v>
                </c:pt>
                <c:pt idx="10">
                  <c:v>0.79</c:v>
                </c:pt>
                <c:pt idx="11">
                  <c:v>1.48</c:v>
                </c:pt>
                <c:pt idx="12">
                  <c:v>0.05</c:v>
                </c:pt>
                <c:pt idx="13">
                  <c:v>0.1</c:v>
                </c:pt>
                <c:pt idx="14">
                  <c:v>5.98</c:v>
                </c:pt>
                <c:pt idx="15">
                  <c:v>0</c:v>
                </c:pt>
                <c:pt idx="16">
                  <c:v>0</c:v>
                </c:pt>
                <c:pt idx="17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8F9-4CA5-9263-26749E66F711}"/>
            </c:ext>
          </c:extLst>
        </c:ser>
        <c:ser>
          <c:idx val="6"/>
          <c:order val="6"/>
          <c:tx>
            <c:strRef>
              <c:f>Sheet3!$M$8</c:f>
              <c:strCache>
                <c:ptCount val="1"/>
                <c:pt idx="0">
                  <c:v>Served processed food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Sheet3!$N$1:$AE$1</c:f>
              <c:strCache>
                <c:ptCount val="18"/>
                <c:pt idx="0">
                  <c:v>JNK</c:v>
                </c:pt>
                <c:pt idx="1">
                  <c:v>HMP</c:v>
                </c:pt>
                <c:pt idx="2">
                  <c:v>PUN</c:v>
                </c:pt>
                <c:pt idx="3">
                  <c:v>CDG</c:v>
                </c:pt>
                <c:pt idx="4">
                  <c:v>UTK</c:v>
                </c:pt>
                <c:pt idx="5">
                  <c:v>HRN</c:v>
                </c:pt>
                <c:pt idx="6">
                  <c:v>DEL</c:v>
                </c:pt>
                <c:pt idx="7">
                  <c:v>RAJ</c:v>
                </c:pt>
                <c:pt idx="8">
                  <c:v>UTP</c:v>
                </c:pt>
                <c:pt idx="9">
                  <c:v>BHR</c:v>
                </c:pt>
                <c:pt idx="10">
                  <c:v>SKM</c:v>
                </c:pt>
                <c:pt idx="11">
                  <c:v>ARP</c:v>
                </c:pt>
                <c:pt idx="12">
                  <c:v>NAG</c:v>
                </c:pt>
                <c:pt idx="13">
                  <c:v>MAN</c:v>
                </c:pt>
                <c:pt idx="14">
                  <c:v>MIZ</c:v>
                </c:pt>
                <c:pt idx="15">
                  <c:v>TRI</c:v>
                </c:pt>
                <c:pt idx="16">
                  <c:v>MEG</c:v>
                </c:pt>
                <c:pt idx="17">
                  <c:v>ASM</c:v>
                </c:pt>
              </c:strCache>
            </c:strRef>
          </c:cat>
          <c:val>
            <c:numRef>
              <c:f>Sheet3!$N$8:$AE$8</c:f>
              <c:numCache>
                <c:formatCode>General</c:formatCode>
                <c:ptCount val="18"/>
                <c:pt idx="0">
                  <c:v>0.54</c:v>
                </c:pt>
                <c:pt idx="1">
                  <c:v>0.09</c:v>
                </c:pt>
                <c:pt idx="2">
                  <c:v>2.12</c:v>
                </c:pt>
                <c:pt idx="3">
                  <c:v>1.35</c:v>
                </c:pt>
                <c:pt idx="4">
                  <c:v>0.79</c:v>
                </c:pt>
                <c:pt idx="5">
                  <c:v>5.3</c:v>
                </c:pt>
                <c:pt idx="6">
                  <c:v>14.34</c:v>
                </c:pt>
                <c:pt idx="7">
                  <c:v>2.14</c:v>
                </c:pt>
                <c:pt idx="8">
                  <c:v>5.78</c:v>
                </c:pt>
                <c:pt idx="9">
                  <c:v>1.32</c:v>
                </c:pt>
                <c:pt idx="10">
                  <c:v>1.33</c:v>
                </c:pt>
                <c:pt idx="11">
                  <c:v>2.2599999999999998</c:v>
                </c:pt>
                <c:pt idx="12">
                  <c:v>0.03</c:v>
                </c:pt>
                <c:pt idx="13">
                  <c:v>0.65</c:v>
                </c:pt>
                <c:pt idx="14">
                  <c:v>3.07</c:v>
                </c:pt>
                <c:pt idx="15">
                  <c:v>0.47</c:v>
                </c:pt>
                <c:pt idx="16">
                  <c:v>0.05</c:v>
                </c:pt>
                <c:pt idx="17">
                  <c:v>1.47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8F9-4CA5-9263-26749E66F711}"/>
            </c:ext>
          </c:extLst>
        </c:ser>
        <c:ser>
          <c:idx val="7"/>
          <c:order val="7"/>
          <c:tx>
            <c:strRef>
              <c:f>Sheet3!$M$9</c:f>
              <c:strCache>
                <c:ptCount val="1"/>
                <c:pt idx="0">
                  <c:v>Packed processed food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Sheet3!$N$1:$AE$1</c:f>
              <c:strCache>
                <c:ptCount val="18"/>
                <c:pt idx="0">
                  <c:v>JNK</c:v>
                </c:pt>
                <c:pt idx="1">
                  <c:v>HMP</c:v>
                </c:pt>
                <c:pt idx="2">
                  <c:v>PUN</c:v>
                </c:pt>
                <c:pt idx="3">
                  <c:v>CDG</c:v>
                </c:pt>
                <c:pt idx="4">
                  <c:v>UTK</c:v>
                </c:pt>
                <c:pt idx="5">
                  <c:v>HRN</c:v>
                </c:pt>
                <c:pt idx="6">
                  <c:v>DEL</c:v>
                </c:pt>
                <c:pt idx="7">
                  <c:v>RAJ</c:v>
                </c:pt>
                <c:pt idx="8">
                  <c:v>UTP</c:v>
                </c:pt>
                <c:pt idx="9">
                  <c:v>BHR</c:v>
                </c:pt>
                <c:pt idx="10">
                  <c:v>SKM</c:v>
                </c:pt>
                <c:pt idx="11">
                  <c:v>ARP</c:v>
                </c:pt>
                <c:pt idx="12">
                  <c:v>NAG</c:v>
                </c:pt>
                <c:pt idx="13">
                  <c:v>MAN</c:v>
                </c:pt>
                <c:pt idx="14">
                  <c:v>MIZ</c:v>
                </c:pt>
                <c:pt idx="15">
                  <c:v>TRI</c:v>
                </c:pt>
                <c:pt idx="16">
                  <c:v>MEG</c:v>
                </c:pt>
                <c:pt idx="17">
                  <c:v>ASM</c:v>
                </c:pt>
              </c:strCache>
            </c:strRef>
          </c:cat>
          <c:val>
            <c:numRef>
              <c:f>Sheet3!$N$9:$AE$9</c:f>
              <c:numCache>
                <c:formatCode>General</c:formatCode>
                <c:ptCount val="18"/>
                <c:pt idx="0">
                  <c:v>0.28000000000000003</c:v>
                </c:pt>
                <c:pt idx="1">
                  <c:v>0.13</c:v>
                </c:pt>
                <c:pt idx="2">
                  <c:v>2.76</c:v>
                </c:pt>
                <c:pt idx="3">
                  <c:v>2.48</c:v>
                </c:pt>
                <c:pt idx="4">
                  <c:v>1.27</c:v>
                </c:pt>
                <c:pt idx="5">
                  <c:v>4.95</c:v>
                </c:pt>
                <c:pt idx="6">
                  <c:v>17.55</c:v>
                </c:pt>
                <c:pt idx="7">
                  <c:v>2.21</c:v>
                </c:pt>
                <c:pt idx="8">
                  <c:v>5.85</c:v>
                </c:pt>
                <c:pt idx="9">
                  <c:v>2.4300000000000002</c:v>
                </c:pt>
                <c:pt idx="10">
                  <c:v>0.61</c:v>
                </c:pt>
                <c:pt idx="11">
                  <c:v>3.04</c:v>
                </c:pt>
                <c:pt idx="12">
                  <c:v>7.0000000000000007E-2</c:v>
                </c:pt>
                <c:pt idx="13">
                  <c:v>0.88</c:v>
                </c:pt>
                <c:pt idx="14">
                  <c:v>3.84</c:v>
                </c:pt>
                <c:pt idx="15">
                  <c:v>0.48</c:v>
                </c:pt>
                <c:pt idx="16">
                  <c:v>0.09</c:v>
                </c:pt>
                <c:pt idx="17">
                  <c:v>2.4300000000000002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48F9-4CA5-9263-26749E66F711}"/>
            </c:ext>
          </c:extLst>
        </c:ser>
        <c:ser>
          <c:idx val="8"/>
          <c:order val="8"/>
          <c:tx>
            <c:strRef>
              <c:f>Sheet3!$M$10</c:f>
              <c:strCache>
                <c:ptCount val="1"/>
                <c:pt idx="0">
                  <c:v> Other food items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Sheet3!$N$1:$AE$1</c:f>
              <c:strCache>
                <c:ptCount val="18"/>
                <c:pt idx="0">
                  <c:v>JNK</c:v>
                </c:pt>
                <c:pt idx="1">
                  <c:v>HMP</c:v>
                </c:pt>
                <c:pt idx="2">
                  <c:v>PUN</c:v>
                </c:pt>
                <c:pt idx="3">
                  <c:v>CDG</c:v>
                </c:pt>
                <c:pt idx="4">
                  <c:v>UTK</c:v>
                </c:pt>
                <c:pt idx="5">
                  <c:v>HRN</c:v>
                </c:pt>
                <c:pt idx="6">
                  <c:v>DEL</c:v>
                </c:pt>
                <c:pt idx="7">
                  <c:v>RAJ</c:v>
                </c:pt>
                <c:pt idx="8">
                  <c:v>UTP</c:v>
                </c:pt>
                <c:pt idx="9">
                  <c:v>BHR</c:v>
                </c:pt>
                <c:pt idx="10">
                  <c:v>SKM</c:v>
                </c:pt>
                <c:pt idx="11">
                  <c:v>ARP</c:v>
                </c:pt>
                <c:pt idx="12">
                  <c:v>NAG</c:v>
                </c:pt>
                <c:pt idx="13">
                  <c:v>MAN</c:v>
                </c:pt>
                <c:pt idx="14">
                  <c:v>MIZ</c:v>
                </c:pt>
                <c:pt idx="15">
                  <c:v>TRI</c:v>
                </c:pt>
                <c:pt idx="16">
                  <c:v>MEG</c:v>
                </c:pt>
                <c:pt idx="17">
                  <c:v>ASM</c:v>
                </c:pt>
              </c:strCache>
            </c:strRef>
          </c:cat>
          <c:val>
            <c:numRef>
              <c:f>Sheet3!$N$10:$AE$10</c:f>
              <c:numCache>
                <c:formatCode>#,##0</c:formatCode>
                <c:ptCount val="18"/>
                <c:pt idx="0" formatCode="General">
                  <c:v>0.21</c:v>
                </c:pt>
                <c:pt idx="1">
                  <c:v>0.14000000000000001</c:v>
                </c:pt>
                <c:pt idx="2" formatCode="General">
                  <c:v>4.34</c:v>
                </c:pt>
                <c:pt idx="3" formatCode="General">
                  <c:v>1.62</c:v>
                </c:pt>
                <c:pt idx="4" formatCode="General">
                  <c:v>0.16</c:v>
                </c:pt>
                <c:pt idx="5" formatCode="General">
                  <c:v>5.41</c:v>
                </c:pt>
                <c:pt idx="6" formatCode="General">
                  <c:v>27.97</c:v>
                </c:pt>
                <c:pt idx="7" formatCode="General">
                  <c:v>2.2599999999999998</c:v>
                </c:pt>
                <c:pt idx="8" formatCode="General">
                  <c:v>7.24</c:v>
                </c:pt>
                <c:pt idx="9" formatCode="General">
                  <c:v>1.3</c:v>
                </c:pt>
                <c:pt idx="10" formatCode="General">
                  <c:v>0.32</c:v>
                </c:pt>
                <c:pt idx="11" formatCode="General">
                  <c:v>2.6</c:v>
                </c:pt>
                <c:pt idx="12" formatCode="General">
                  <c:v>7.0000000000000007E-2</c:v>
                </c:pt>
                <c:pt idx="13" formatCode="General">
                  <c:v>4.66</c:v>
                </c:pt>
                <c:pt idx="14" formatCode="General">
                  <c:v>3.84</c:v>
                </c:pt>
                <c:pt idx="15" formatCode="General">
                  <c:v>0.27</c:v>
                </c:pt>
                <c:pt idx="16" formatCode="General">
                  <c:v>0.14000000000000001</c:v>
                </c:pt>
                <c:pt idx="17" formatCode="General">
                  <c:v>2.31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8F9-4CA5-9263-26749E66F7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79498335"/>
        <c:axId val="279486815"/>
      </c:barChart>
      <c:catAx>
        <c:axId val="2794983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9486815"/>
        <c:crosses val="autoZero"/>
        <c:auto val="1"/>
        <c:lblAlgn val="ctr"/>
        <c:lblOffset val="100"/>
        <c:noMultiLvlLbl val="0"/>
      </c:catAx>
      <c:valAx>
        <c:axId val="279486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94983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Part 2: States and UT’s using online shopping to buy food items</a:t>
            </a:r>
            <a:endParaRPr lang="en-IN" sz="14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Sheet3!$M$12</c:f>
              <c:strCache>
                <c:ptCount val="1"/>
                <c:pt idx="0">
                  <c:v>Groceries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Sheet3!$N$11:$AE$11</c:f>
              <c:strCache>
                <c:ptCount val="18"/>
                <c:pt idx="0">
                  <c:v>WTB</c:v>
                </c:pt>
                <c:pt idx="1">
                  <c:v>JHK</c:v>
                </c:pt>
                <c:pt idx="2">
                  <c:v>ODI</c:v>
                </c:pt>
                <c:pt idx="3">
                  <c:v>CHT</c:v>
                </c:pt>
                <c:pt idx="4">
                  <c:v>MDP</c:v>
                </c:pt>
                <c:pt idx="5">
                  <c:v>GUJ</c:v>
                </c:pt>
                <c:pt idx="6">
                  <c:v>DN</c:v>
                </c:pt>
                <c:pt idx="7">
                  <c:v>MAH</c:v>
                </c:pt>
                <c:pt idx="8">
                  <c:v>ANP</c:v>
                </c:pt>
                <c:pt idx="9">
                  <c:v>KNT</c:v>
                </c:pt>
                <c:pt idx="10">
                  <c:v>GOA</c:v>
                </c:pt>
                <c:pt idx="11">
                  <c:v>LKD</c:v>
                </c:pt>
                <c:pt idx="12">
                  <c:v>KRL</c:v>
                </c:pt>
                <c:pt idx="13">
                  <c:v>TND</c:v>
                </c:pt>
                <c:pt idx="14">
                  <c:v>PUD</c:v>
                </c:pt>
                <c:pt idx="15">
                  <c:v>ANI</c:v>
                </c:pt>
                <c:pt idx="16">
                  <c:v>TEL</c:v>
                </c:pt>
                <c:pt idx="17">
                  <c:v>LDK</c:v>
                </c:pt>
              </c:strCache>
            </c:strRef>
          </c:cat>
          <c:val>
            <c:numRef>
              <c:f>Sheet3!$N$12:$AE$12</c:f>
              <c:numCache>
                <c:formatCode>General</c:formatCode>
                <c:ptCount val="18"/>
                <c:pt idx="0">
                  <c:v>5.8</c:v>
                </c:pt>
                <c:pt idx="1">
                  <c:v>1.46</c:v>
                </c:pt>
                <c:pt idx="2">
                  <c:v>0.8</c:v>
                </c:pt>
                <c:pt idx="3">
                  <c:v>0.67</c:v>
                </c:pt>
                <c:pt idx="4">
                  <c:v>5.44</c:v>
                </c:pt>
                <c:pt idx="5">
                  <c:v>3.38</c:v>
                </c:pt>
                <c:pt idx="6">
                  <c:v>0.48</c:v>
                </c:pt>
                <c:pt idx="7">
                  <c:v>14.8</c:v>
                </c:pt>
                <c:pt idx="8">
                  <c:v>0.95</c:v>
                </c:pt>
                <c:pt idx="9">
                  <c:v>6.65</c:v>
                </c:pt>
                <c:pt idx="10">
                  <c:v>0.01</c:v>
                </c:pt>
                <c:pt idx="11">
                  <c:v>0.14000000000000001</c:v>
                </c:pt>
                <c:pt idx="12">
                  <c:v>1.02</c:v>
                </c:pt>
                <c:pt idx="13">
                  <c:v>1.8</c:v>
                </c:pt>
                <c:pt idx="14">
                  <c:v>0.13</c:v>
                </c:pt>
                <c:pt idx="15">
                  <c:v>0.01</c:v>
                </c:pt>
                <c:pt idx="16">
                  <c:v>9.1300000000000008</c:v>
                </c:pt>
                <c:pt idx="17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51-4A7E-B800-DBC33D1DB1AD}"/>
            </c:ext>
          </c:extLst>
        </c:ser>
        <c:ser>
          <c:idx val="1"/>
          <c:order val="1"/>
          <c:tx>
            <c:strRef>
              <c:f>Sheet3!$M$13</c:f>
              <c:strCache>
                <c:ptCount val="1"/>
                <c:pt idx="0">
                  <c:v>Milk &amp; its products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Sheet3!$N$11:$AE$11</c:f>
              <c:strCache>
                <c:ptCount val="18"/>
                <c:pt idx="0">
                  <c:v>WTB</c:v>
                </c:pt>
                <c:pt idx="1">
                  <c:v>JHK</c:v>
                </c:pt>
                <c:pt idx="2">
                  <c:v>ODI</c:v>
                </c:pt>
                <c:pt idx="3">
                  <c:v>CHT</c:v>
                </c:pt>
                <c:pt idx="4">
                  <c:v>MDP</c:v>
                </c:pt>
                <c:pt idx="5">
                  <c:v>GUJ</c:v>
                </c:pt>
                <c:pt idx="6">
                  <c:v>DN</c:v>
                </c:pt>
                <c:pt idx="7">
                  <c:v>MAH</c:v>
                </c:pt>
                <c:pt idx="8">
                  <c:v>ANP</c:v>
                </c:pt>
                <c:pt idx="9">
                  <c:v>KNT</c:v>
                </c:pt>
                <c:pt idx="10">
                  <c:v>GOA</c:v>
                </c:pt>
                <c:pt idx="11">
                  <c:v>LKD</c:v>
                </c:pt>
                <c:pt idx="12">
                  <c:v>KRL</c:v>
                </c:pt>
                <c:pt idx="13">
                  <c:v>TND</c:v>
                </c:pt>
                <c:pt idx="14">
                  <c:v>PUD</c:v>
                </c:pt>
                <c:pt idx="15">
                  <c:v>ANI</c:v>
                </c:pt>
                <c:pt idx="16">
                  <c:v>TEL</c:v>
                </c:pt>
                <c:pt idx="17">
                  <c:v>LDK</c:v>
                </c:pt>
              </c:strCache>
            </c:strRef>
          </c:cat>
          <c:val>
            <c:numRef>
              <c:f>Sheet3!$N$13:$AE$13</c:f>
              <c:numCache>
                <c:formatCode>General</c:formatCode>
                <c:ptCount val="18"/>
                <c:pt idx="0">
                  <c:v>2.96</c:v>
                </c:pt>
                <c:pt idx="1">
                  <c:v>0.93</c:v>
                </c:pt>
                <c:pt idx="2">
                  <c:v>0.02</c:v>
                </c:pt>
                <c:pt idx="3">
                  <c:v>0.7</c:v>
                </c:pt>
                <c:pt idx="4">
                  <c:v>7.05</c:v>
                </c:pt>
                <c:pt idx="5">
                  <c:v>2.06</c:v>
                </c:pt>
                <c:pt idx="6">
                  <c:v>0.59</c:v>
                </c:pt>
                <c:pt idx="7">
                  <c:v>18.66</c:v>
                </c:pt>
                <c:pt idx="8">
                  <c:v>0.27</c:v>
                </c:pt>
                <c:pt idx="9">
                  <c:v>6.03</c:v>
                </c:pt>
                <c:pt idx="10">
                  <c:v>0</c:v>
                </c:pt>
                <c:pt idx="11">
                  <c:v>0</c:v>
                </c:pt>
                <c:pt idx="12">
                  <c:v>1.02</c:v>
                </c:pt>
                <c:pt idx="13">
                  <c:v>1.22</c:v>
                </c:pt>
                <c:pt idx="14">
                  <c:v>0.05</c:v>
                </c:pt>
                <c:pt idx="15">
                  <c:v>0.02</c:v>
                </c:pt>
                <c:pt idx="16">
                  <c:v>9.17</c:v>
                </c:pt>
                <c:pt idx="17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F51-4A7E-B800-DBC33D1DB1AD}"/>
            </c:ext>
          </c:extLst>
        </c:ser>
        <c:ser>
          <c:idx val="2"/>
          <c:order val="2"/>
          <c:tx>
            <c:strRef>
              <c:f>Sheet3!$M$14</c:f>
              <c:strCache>
                <c:ptCount val="1"/>
                <c:pt idx="0">
                  <c:v>Vegetables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Sheet3!$N$11:$AE$11</c:f>
              <c:strCache>
                <c:ptCount val="18"/>
                <c:pt idx="0">
                  <c:v>WTB</c:v>
                </c:pt>
                <c:pt idx="1">
                  <c:v>JHK</c:v>
                </c:pt>
                <c:pt idx="2">
                  <c:v>ODI</c:v>
                </c:pt>
                <c:pt idx="3">
                  <c:v>CHT</c:v>
                </c:pt>
                <c:pt idx="4">
                  <c:v>MDP</c:v>
                </c:pt>
                <c:pt idx="5">
                  <c:v>GUJ</c:v>
                </c:pt>
                <c:pt idx="6">
                  <c:v>DN</c:v>
                </c:pt>
                <c:pt idx="7">
                  <c:v>MAH</c:v>
                </c:pt>
                <c:pt idx="8">
                  <c:v>ANP</c:v>
                </c:pt>
                <c:pt idx="9">
                  <c:v>KNT</c:v>
                </c:pt>
                <c:pt idx="10">
                  <c:v>GOA</c:v>
                </c:pt>
                <c:pt idx="11">
                  <c:v>LKD</c:v>
                </c:pt>
                <c:pt idx="12">
                  <c:v>KRL</c:v>
                </c:pt>
                <c:pt idx="13">
                  <c:v>TND</c:v>
                </c:pt>
                <c:pt idx="14">
                  <c:v>PUD</c:v>
                </c:pt>
                <c:pt idx="15">
                  <c:v>ANI</c:v>
                </c:pt>
                <c:pt idx="16">
                  <c:v>TEL</c:v>
                </c:pt>
                <c:pt idx="17">
                  <c:v>LDK</c:v>
                </c:pt>
              </c:strCache>
            </c:strRef>
          </c:cat>
          <c:val>
            <c:numRef>
              <c:f>Sheet3!$N$14:$AE$14</c:f>
              <c:numCache>
                <c:formatCode>General</c:formatCode>
                <c:ptCount val="18"/>
                <c:pt idx="0">
                  <c:v>2.0099999999999998</c:v>
                </c:pt>
                <c:pt idx="1">
                  <c:v>2.62</c:v>
                </c:pt>
                <c:pt idx="2">
                  <c:v>0.28999999999999998</c:v>
                </c:pt>
                <c:pt idx="3">
                  <c:v>0.87</c:v>
                </c:pt>
                <c:pt idx="4">
                  <c:v>7.01</c:v>
                </c:pt>
                <c:pt idx="5">
                  <c:v>1.21</c:v>
                </c:pt>
                <c:pt idx="6">
                  <c:v>7.0000000000000007E-2</c:v>
                </c:pt>
                <c:pt idx="7">
                  <c:v>17.559999999999999</c:v>
                </c:pt>
                <c:pt idx="8">
                  <c:v>0.7</c:v>
                </c:pt>
                <c:pt idx="9">
                  <c:v>8.1999999999999993</c:v>
                </c:pt>
                <c:pt idx="10">
                  <c:v>0</c:v>
                </c:pt>
                <c:pt idx="11">
                  <c:v>0.02</c:v>
                </c:pt>
                <c:pt idx="12">
                  <c:v>1.79</c:v>
                </c:pt>
                <c:pt idx="13">
                  <c:v>3.08</c:v>
                </c:pt>
                <c:pt idx="14">
                  <c:v>7.0000000000000007E-2</c:v>
                </c:pt>
                <c:pt idx="15">
                  <c:v>0</c:v>
                </c:pt>
                <c:pt idx="16">
                  <c:v>7.25</c:v>
                </c:pt>
                <c:pt idx="1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F51-4A7E-B800-DBC33D1DB1AD}"/>
            </c:ext>
          </c:extLst>
        </c:ser>
        <c:ser>
          <c:idx val="3"/>
          <c:order val="3"/>
          <c:tx>
            <c:strRef>
              <c:f>Sheet3!$M$15</c:f>
              <c:strCache>
                <c:ptCount val="1"/>
                <c:pt idx="0">
                  <c:v>Fresh Fruits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Sheet3!$N$11:$AE$11</c:f>
              <c:strCache>
                <c:ptCount val="18"/>
                <c:pt idx="0">
                  <c:v>WTB</c:v>
                </c:pt>
                <c:pt idx="1">
                  <c:v>JHK</c:v>
                </c:pt>
                <c:pt idx="2">
                  <c:v>ODI</c:v>
                </c:pt>
                <c:pt idx="3">
                  <c:v>CHT</c:v>
                </c:pt>
                <c:pt idx="4">
                  <c:v>MDP</c:v>
                </c:pt>
                <c:pt idx="5">
                  <c:v>GUJ</c:v>
                </c:pt>
                <c:pt idx="6">
                  <c:v>DN</c:v>
                </c:pt>
                <c:pt idx="7">
                  <c:v>MAH</c:v>
                </c:pt>
                <c:pt idx="8">
                  <c:v>ANP</c:v>
                </c:pt>
                <c:pt idx="9">
                  <c:v>KNT</c:v>
                </c:pt>
                <c:pt idx="10">
                  <c:v>GOA</c:v>
                </c:pt>
                <c:pt idx="11">
                  <c:v>LKD</c:v>
                </c:pt>
                <c:pt idx="12">
                  <c:v>KRL</c:v>
                </c:pt>
                <c:pt idx="13">
                  <c:v>TND</c:v>
                </c:pt>
                <c:pt idx="14">
                  <c:v>PUD</c:v>
                </c:pt>
                <c:pt idx="15">
                  <c:v>ANI</c:v>
                </c:pt>
                <c:pt idx="16">
                  <c:v>TEL</c:v>
                </c:pt>
                <c:pt idx="17">
                  <c:v>LDK</c:v>
                </c:pt>
              </c:strCache>
            </c:strRef>
          </c:cat>
          <c:val>
            <c:numRef>
              <c:f>Sheet3!$N$15:$AE$15</c:f>
              <c:numCache>
                <c:formatCode>General</c:formatCode>
                <c:ptCount val="18"/>
                <c:pt idx="0">
                  <c:v>3.72</c:v>
                </c:pt>
                <c:pt idx="1">
                  <c:v>1.96</c:v>
                </c:pt>
                <c:pt idx="2">
                  <c:v>0.23</c:v>
                </c:pt>
                <c:pt idx="3">
                  <c:v>0.71</c:v>
                </c:pt>
                <c:pt idx="4">
                  <c:v>7.07</c:v>
                </c:pt>
                <c:pt idx="5">
                  <c:v>1.1100000000000001</c:v>
                </c:pt>
                <c:pt idx="6">
                  <c:v>0.03</c:v>
                </c:pt>
                <c:pt idx="7">
                  <c:v>15.96</c:v>
                </c:pt>
                <c:pt idx="8">
                  <c:v>0.88</c:v>
                </c:pt>
                <c:pt idx="9">
                  <c:v>6.81</c:v>
                </c:pt>
                <c:pt idx="10">
                  <c:v>0</c:v>
                </c:pt>
                <c:pt idx="11">
                  <c:v>0.2</c:v>
                </c:pt>
                <c:pt idx="12">
                  <c:v>1.53</c:v>
                </c:pt>
                <c:pt idx="13">
                  <c:v>2.95</c:v>
                </c:pt>
                <c:pt idx="14">
                  <c:v>0.17</c:v>
                </c:pt>
                <c:pt idx="15">
                  <c:v>0</c:v>
                </c:pt>
                <c:pt idx="16">
                  <c:v>5.76</c:v>
                </c:pt>
                <c:pt idx="1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F51-4A7E-B800-DBC33D1DB1AD}"/>
            </c:ext>
          </c:extLst>
        </c:ser>
        <c:ser>
          <c:idx val="4"/>
          <c:order val="4"/>
          <c:tx>
            <c:strRef>
              <c:f>Sheet3!$M$16</c:f>
              <c:strCache>
                <c:ptCount val="1"/>
                <c:pt idx="0">
                  <c:v> Dry Fruits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Sheet3!$N$11:$AE$11</c:f>
              <c:strCache>
                <c:ptCount val="18"/>
                <c:pt idx="0">
                  <c:v>WTB</c:v>
                </c:pt>
                <c:pt idx="1">
                  <c:v>JHK</c:v>
                </c:pt>
                <c:pt idx="2">
                  <c:v>ODI</c:v>
                </c:pt>
                <c:pt idx="3">
                  <c:v>CHT</c:v>
                </c:pt>
                <c:pt idx="4">
                  <c:v>MDP</c:v>
                </c:pt>
                <c:pt idx="5">
                  <c:v>GUJ</c:v>
                </c:pt>
                <c:pt idx="6">
                  <c:v>DN</c:v>
                </c:pt>
                <c:pt idx="7">
                  <c:v>MAH</c:v>
                </c:pt>
                <c:pt idx="8">
                  <c:v>ANP</c:v>
                </c:pt>
                <c:pt idx="9">
                  <c:v>KNT</c:v>
                </c:pt>
                <c:pt idx="10">
                  <c:v>GOA</c:v>
                </c:pt>
                <c:pt idx="11">
                  <c:v>LKD</c:v>
                </c:pt>
                <c:pt idx="12">
                  <c:v>KRL</c:v>
                </c:pt>
                <c:pt idx="13">
                  <c:v>TND</c:v>
                </c:pt>
                <c:pt idx="14">
                  <c:v>PUD</c:v>
                </c:pt>
                <c:pt idx="15">
                  <c:v>ANI</c:v>
                </c:pt>
                <c:pt idx="16">
                  <c:v>TEL</c:v>
                </c:pt>
                <c:pt idx="17">
                  <c:v>LDK</c:v>
                </c:pt>
              </c:strCache>
            </c:strRef>
          </c:cat>
          <c:val>
            <c:numRef>
              <c:f>Sheet3!$N$16:$AE$16</c:f>
              <c:numCache>
                <c:formatCode>General</c:formatCode>
                <c:ptCount val="18"/>
                <c:pt idx="0">
                  <c:v>2.91</c:v>
                </c:pt>
                <c:pt idx="1">
                  <c:v>0.95</c:v>
                </c:pt>
                <c:pt idx="2">
                  <c:v>1</c:v>
                </c:pt>
                <c:pt idx="3">
                  <c:v>0.37</c:v>
                </c:pt>
                <c:pt idx="4">
                  <c:v>6.97</c:v>
                </c:pt>
                <c:pt idx="5">
                  <c:v>2.27</c:v>
                </c:pt>
                <c:pt idx="6">
                  <c:v>0</c:v>
                </c:pt>
                <c:pt idx="7">
                  <c:v>9.51</c:v>
                </c:pt>
                <c:pt idx="8">
                  <c:v>1.48</c:v>
                </c:pt>
                <c:pt idx="9">
                  <c:v>4.38</c:v>
                </c:pt>
                <c:pt idx="10">
                  <c:v>0.05</c:v>
                </c:pt>
                <c:pt idx="11">
                  <c:v>0.16</c:v>
                </c:pt>
                <c:pt idx="12">
                  <c:v>1.32</c:v>
                </c:pt>
                <c:pt idx="13">
                  <c:v>1.9</c:v>
                </c:pt>
                <c:pt idx="14">
                  <c:v>0.16</c:v>
                </c:pt>
                <c:pt idx="15">
                  <c:v>0</c:v>
                </c:pt>
                <c:pt idx="16">
                  <c:v>5.81</c:v>
                </c:pt>
                <c:pt idx="1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F51-4A7E-B800-DBC33D1DB1AD}"/>
            </c:ext>
          </c:extLst>
        </c:ser>
        <c:ser>
          <c:idx val="5"/>
          <c:order val="5"/>
          <c:tx>
            <c:strRef>
              <c:f>Sheet3!$M$17</c:f>
              <c:strCache>
                <c:ptCount val="1"/>
                <c:pt idx="0">
                  <c:v> Egg,fish &amp; meat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Sheet3!$N$11:$AE$11</c:f>
              <c:strCache>
                <c:ptCount val="18"/>
                <c:pt idx="0">
                  <c:v>WTB</c:v>
                </c:pt>
                <c:pt idx="1">
                  <c:v>JHK</c:v>
                </c:pt>
                <c:pt idx="2">
                  <c:v>ODI</c:v>
                </c:pt>
                <c:pt idx="3">
                  <c:v>CHT</c:v>
                </c:pt>
                <c:pt idx="4">
                  <c:v>MDP</c:v>
                </c:pt>
                <c:pt idx="5">
                  <c:v>GUJ</c:v>
                </c:pt>
                <c:pt idx="6">
                  <c:v>DN</c:v>
                </c:pt>
                <c:pt idx="7">
                  <c:v>MAH</c:v>
                </c:pt>
                <c:pt idx="8">
                  <c:v>ANP</c:v>
                </c:pt>
                <c:pt idx="9">
                  <c:v>KNT</c:v>
                </c:pt>
                <c:pt idx="10">
                  <c:v>GOA</c:v>
                </c:pt>
                <c:pt idx="11">
                  <c:v>LKD</c:v>
                </c:pt>
                <c:pt idx="12">
                  <c:v>KRL</c:v>
                </c:pt>
                <c:pt idx="13">
                  <c:v>TND</c:v>
                </c:pt>
                <c:pt idx="14">
                  <c:v>PUD</c:v>
                </c:pt>
                <c:pt idx="15">
                  <c:v>ANI</c:v>
                </c:pt>
                <c:pt idx="16">
                  <c:v>TEL</c:v>
                </c:pt>
                <c:pt idx="17">
                  <c:v>LDK</c:v>
                </c:pt>
              </c:strCache>
            </c:strRef>
          </c:cat>
          <c:val>
            <c:numRef>
              <c:f>Sheet3!$N$17:$AE$17</c:f>
              <c:numCache>
                <c:formatCode>General</c:formatCode>
                <c:ptCount val="18"/>
                <c:pt idx="0">
                  <c:v>3.66</c:v>
                </c:pt>
                <c:pt idx="1">
                  <c:v>1.04</c:v>
                </c:pt>
                <c:pt idx="2">
                  <c:v>0.35</c:v>
                </c:pt>
                <c:pt idx="3">
                  <c:v>0.44</c:v>
                </c:pt>
                <c:pt idx="4">
                  <c:v>3.8</c:v>
                </c:pt>
                <c:pt idx="5">
                  <c:v>0.4</c:v>
                </c:pt>
                <c:pt idx="6">
                  <c:v>0.1</c:v>
                </c:pt>
                <c:pt idx="7">
                  <c:v>15.81</c:v>
                </c:pt>
                <c:pt idx="8">
                  <c:v>0.15</c:v>
                </c:pt>
                <c:pt idx="9">
                  <c:v>6.23</c:v>
                </c:pt>
                <c:pt idx="10">
                  <c:v>0</c:v>
                </c:pt>
                <c:pt idx="11">
                  <c:v>0.05</c:v>
                </c:pt>
                <c:pt idx="12">
                  <c:v>1.93</c:v>
                </c:pt>
                <c:pt idx="13">
                  <c:v>3.31</c:v>
                </c:pt>
                <c:pt idx="14">
                  <c:v>0.1</c:v>
                </c:pt>
                <c:pt idx="15">
                  <c:v>0</c:v>
                </c:pt>
                <c:pt idx="16">
                  <c:v>11.46</c:v>
                </c:pt>
                <c:pt idx="1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F51-4A7E-B800-DBC33D1DB1AD}"/>
            </c:ext>
          </c:extLst>
        </c:ser>
        <c:ser>
          <c:idx val="6"/>
          <c:order val="6"/>
          <c:tx>
            <c:strRef>
              <c:f>Sheet3!$M$18</c:f>
              <c:strCache>
                <c:ptCount val="1"/>
                <c:pt idx="0">
                  <c:v>Served processed food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Sheet3!$N$11:$AE$11</c:f>
              <c:strCache>
                <c:ptCount val="18"/>
                <c:pt idx="0">
                  <c:v>WTB</c:v>
                </c:pt>
                <c:pt idx="1">
                  <c:v>JHK</c:v>
                </c:pt>
                <c:pt idx="2">
                  <c:v>ODI</c:v>
                </c:pt>
                <c:pt idx="3">
                  <c:v>CHT</c:v>
                </c:pt>
                <c:pt idx="4">
                  <c:v>MDP</c:v>
                </c:pt>
                <c:pt idx="5">
                  <c:v>GUJ</c:v>
                </c:pt>
                <c:pt idx="6">
                  <c:v>DN</c:v>
                </c:pt>
                <c:pt idx="7">
                  <c:v>MAH</c:v>
                </c:pt>
                <c:pt idx="8">
                  <c:v>ANP</c:v>
                </c:pt>
                <c:pt idx="9">
                  <c:v>KNT</c:v>
                </c:pt>
                <c:pt idx="10">
                  <c:v>GOA</c:v>
                </c:pt>
                <c:pt idx="11">
                  <c:v>LKD</c:v>
                </c:pt>
                <c:pt idx="12">
                  <c:v>KRL</c:v>
                </c:pt>
                <c:pt idx="13">
                  <c:v>TND</c:v>
                </c:pt>
                <c:pt idx="14">
                  <c:v>PUD</c:v>
                </c:pt>
                <c:pt idx="15">
                  <c:v>ANI</c:v>
                </c:pt>
                <c:pt idx="16">
                  <c:v>TEL</c:v>
                </c:pt>
                <c:pt idx="17">
                  <c:v>LDK</c:v>
                </c:pt>
              </c:strCache>
            </c:strRef>
          </c:cat>
          <c:val>
            <c:numRef>
              <c:f>Sheet3!$N$18:$AE$18</c:f>
              <c:numCache>
                <c:formatCode>General</c:formatCode>
                <c:ptCount val="18"/>
                <c:pt idx="0">
                  <c:v>4.84</c:v>
                </c:pt>
                <c:pt idx="1">
                  <c:v>0.5</c:v>
                </c:pt>
                <c:pt idx="2">
                  <c:v>1.04</c:v>
                </c:pt>
                <c:pt idx="3">
                  <c:v>0.96</c:v>
                </c:pt>
                <c:pt idx="4">
                  <c:v>3.02</c:v>
                </c:pt>
                <c:pt idx="5">
                  <c:v>4.51</c:v>
                </c:pt>
                <c:pt idx="6">
                  <c:v>0.47</c:v>
                </c:pt>
                <c:pt idx="7">
                  <c:v>10.37</c:v>
                </c:pt>
                <c:pt idx="8">
                  <c:v>1.1599999999999999</c:v>
                </c:pt>
                <c:pt idx="9">
                  <c:v>12.82</c:v>
                </c:pt>
                <c:pt idx="10">
                  <c:v>0.05</c:v>
                </c:pt>
                <c:pt idx="11">
                  <c:v>0.05</c:v>
                </c:pt>
                <c:pt idx="12">
                  <c:v>1.4</c:v>
                </c:pt>
                <c:pt idx="13">
                  <c:v>5.0599999999999996</c:v>
                </c:pt>
                <c:pt idx="14">
                  <c:v>0.17</c:v>
                </c:pt>
                <c:pt idx="15">
                  <c:v>0.03</c:v>
                </c:pt>
                <c:pt idx="16">
                  <c:v>10.44</c:v>
                </c:pt>
                <c:pt idx="1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F51-4A7E-B800-DBC33D1DB1AD}"/>
            </c:ext>
          </c:extLst>
        </c:ser>
        <c:ser>
          <c:idx val="7"/>
          <c:order val="7"/>
          <c:tx>
            <c:strRef>
              <c:f>Sheet3!$M$19</c:f>
              <c:strCache>
                <c:ptCount val="1"/>
                <c:pt idx="0">
                  <c:v>Packed processed food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Sheet3!$N$11:$AE$11</c:f>
              <c:strCache>
                <c:ptCount val="18"/>
                <c:pt idx="0">
                  <c:v>WTB</c:v>
                </c:pt>
                <c:pt idx="1">
                  <c:v>JHK</c:v>
                </c:pt>
                <c:pt idx="2">
                  <c:v>ODI</c:v>
                </c:pt>
                <c:pt idx="3">
                  <c:v>CHT</c:v>
                </c:pt>
                <c:pt idx="4">
                  <c:v>MDP</c:v>
                </c:pt>
                <c:pt idx="5">
                  <c:v>GUJ</c:v>
                </c:pt>
                <c:pt idx="6">
                  <c:v>DN</c:v>
                </c:pt>
                <c:pt idx="7">
                  <c:v>MAH</c:v>
                </c:pt>
                <c:pt idx="8">
                  <c:v>ANP</c:v>
                </c:pt>
                <c:pt idx="9">
                  <c:v>KNT</c:v>
                </c:pt>
                <c:pt idx="10">
                  <c:v>GOA</c:v>
                </c:pt>
                <c:pt idx="11">
                  <c:v>LKD</c:v>
                </c:pt>
                <c:pt idx="12">
                  <c:v>KRL</c:v>
                </c:pt>
                <c:pt idx="13">
                  <c:v>TND</c:v>
                </c:pt>
                <c:pt idx="14">
                  <c:v>PUD</c:v>
                </c:pt>
                <c:pt idx="15">
                  <c:v>ANI</c:v>
                </c:pt>
                <c:pt idx="16">
                  <c:v>TEL</c:v>
                </c:pt>
                <c:pt idx="17">
                  <c:v>LDK</c:v>
                </c:pt>
              </c:strCache>
            </c:strRef>
          </c:cat>
          <c:val>
            <c:numRef>
              <c:f>Sheet3!$N$19:$AE$19</c:f>
              <c:numCache>
                <c:formatCode>General</c:formatCode>
                <c:ptCount val="18"/>
                <c:pt idx="0">
                  <c:v>4.93</c:v>
                </c:pt>
                <c:pt idx="1">
                  <c:v>0.66</c:v>
                </c:pt>
                <c:pt idx="2">
                  <c:v>1.1599999999999999</c:v>
                </c:pt>
                <c:pt idx="3">
                  <c:v>0.53</c:v>
                </c:pt>
                <c:pt idx="4">
                  <c:v>4.76</c:v>
                </c:pt>
                <c:pt idx="5">
                  <c:v>4.93</c:v>
                </c:pt>
                <c:pt idx="6">
                  <c:v>0.13</c:v>
                </c:pt>
                <c:pt idx="7">
                  <c:v>12.55</c:v>
                </c:pt>
                <c:pt idx="8">
                  <c:v>0.92</c:v>
                </c:pt>
                <c:pt idx="9">
                  <c:v>4.5599999999999996</c:v>
                </c:pt>
                <c:pt idx="10">
                  <c:v>0.04</c:v>
                </c:pt>
                <c:pt idx="11">
                  <c:v>0.02</c:v>
                </c:pt>
                <c:pt idx="12">
                  <c:v>0.97</c:v>
                </c:pt>
                <c:pt idx="13">
                  <c:v>3.46</c:v>
                </c:pt>
                <c:pt idx="14">
                  <c:v>0.96</c:v>
                </c:pt>
                <c:pt idx="15">
                  <c:v>0</c:v>
                </c:pt>
                <c:pt idx="16">
                  <c:v>8.06</c:v>
                </c:pt>
                <c:pt idx="17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EF51-4A7E-B800-DBC33D1DB1AD}"/>
            </c:ext>
          </c:extLst>
        </c:ser>
        <c:ser>
          <c:idx val="8"/>
          <c:order val="8"/>
          <c:tx>
            <c:strRef>
              <c:f>Sheet3!$M$20</c:f>
              <c:strCache>
                <c:ptCount val="1"/>
                <c:pt idx="0">
                  <c:v> Other food items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Sheet3!$N$11:$AE$11</c:f>
              <c:strCache>
                <c:ptCount val="18"/>
                <c:pt idx="0">
                  <c:v>WTB</c:v>
                </c:pt>
                <c:pt idx="1">
                  <c:v>JHK</c:v>
                </c:pt>
                <c:pt idx="2">
                  <c:v>ODI</c:v>
                </c:pt>
                <c:pt idx="3">
                  <c:v>CHT</c:v>
                </c:pt>
                <c:pt idx="4">
                  <c:v>MDP</c:v>
                </c:pt>
                <c:pt idx="5">
                  <c:v>GUJ</c:v>
                </c:pt>
                <c:pt idx="6">
                  <c:v>DN</c:v>
                </c:pt>
                <c:pt idx="7">
                  <c:v>MAH</c:v>
                </c:pt>
                <c:pt idx="8">
                  <c:v>ANP</c:v>
                </c:pt>
                <c:pt idx="9">
                  <c:v>KNT</c:v>
                </c:pt>
                <c:pt idx="10">
                  <c:v>GOA</c:v>
                </c:pt>
                <c:pt idx="11">
                  <c:v>LKD</c:v>
                </c:pt>
                <c:pt idx="12">
                  <c:v>KRL</c:v>
                </c:pt>
                <c:pt idx="13">
                  <c:v>TND</c:v>
                </c:pt>
                <c:pt idx="14">
                  <c:v>PUD</c:v>
                </c:pt>
                <c:pt idx="15">
                  <c:v>ANI</c:v>
                </c:pt>
                <c:pt idx="16">
                  <c:v>TEL</c:v>
                </c:pt>
                <c:pt idx="17">
                  <c:v>LDK</c:v>
                </c:pt>
              </c:strCache>
            </c:strRef>
          </c:cat>
          <c:val>
            <c:numRef>
              <c:f>Sheet3!$N$20:$AE$20</c:f>
              <c:numCache>
                <c:formatCode>General</c:formatCode>
                <c:ptCount val="18"/>
                <c:pt idx="0">
                  <c:v>1.83</c:v>
                </c:pt>
                <c:pt idx="1">
                  <c:v>1.46</c:v>
                </c:pt>
                <c:pt idx="2">
                  <c:v>0.25</c:v>
                </c:pt>
                <c:pt idx="3">
                  <c:v>0.59</c:v>
                </c:pt>
                <c:pt idx="4">
                  <c:v>3.77</c:v>
                </c:pt>
                <c:pt idx="5">
                  <c:v>3.29</c:v>
                </c:pt>
                <c:pt idx="6">
                  <c:v>0.16</c:v>
                </c:pt>
                <c:pt idx="7">
                  <c:v>9.86</c:v>
                </c:pt>
                <c:pt idx="8">
                  <c:v>0.78</c:v>
                </c:pt>
                <c:pt idx="9">
                  <c:v>4.91</c:v>
                </c:pt>
                <c:pt idx="10">
                  <c:v>0</c:v>
                </c:pt>
                <c:pt idx="11">
                  <c:v>0.02</c:v>
                </c:pt>
                <c:pt idx="12">
                  <c:v>0.84</c:v>
                </c:pt>
                <c:pt idx="13">
                  <c:v>2.08</c:v>
                </c:pt>
                <c:pt idx="14">
                  <c:v>0.23</c:v>
                </c:pt>
                <c:pt idx="15">
                  <c:v>0.05</c:v>
                </c:pt>
                <c:pt idx="16">
                  <c:v>5.05</c:v>
                </c:pt>
                <c:pt idx="1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F51-4A7E-B800-DBC33D1DB1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74617327"/>
        <c:axId val="274620207"/>
      </c:barChart>
      <c:catAx>
        <c:axId val="2746173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4620207"/>
        <c:crosses val="autoZero"/>
        <c:auto val="1"/>
        <c:lblAlgn val="ctr"/>
        <c:lblOffset val="100"/>
        <c:noMultiLvlLbl val="0"/>
      </c:catAx>
      <c:valAx>
        <c:axId val="274620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46173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Food Items purchased using online shopping in rural and urban</a:t>
            </a:r>
          </a:p>
        </c:rich>
      </c:tx>
      <c:layout>
        <c:manualLayout>
          <c:xMode val="edge"/>
          <c:yMode val="edge"/>
          <c:x val="0.10185016315787923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Sheet3!$B$1</c:f>
              <c:strCache>
                <c:ptCount val="1"/>
                <c:pt idx="0">
                  <c:v>Rural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Sheet3!$A$2:$A$10</c:f>
              <c:strCache>
                <c:ptCount val="9"/>
                <c:pt idx="0">
                  <c:v>Groceries</c:v>
                </c:pt>
                <c:pt idx="1">
                  <c:v>Milk &amp; its products</c:v>
                </c:pt>
                <c:pt idx="2">
                  <c:v>Vegetables</c:v>
                </c:pt>
                <c:pt idx="3">
                  <c:v>Fresh Fruits</c:v>
                </c:pt>
                <c:pt idx="4">
                  <c:v> Dry Fruits</c:v>
                </c:pt>
                <c:pt idx="5">
                  <c:v> Egg,fish &amp; meat</c:v>
                </c:pt>
                <c:pt idx="6">
                  <c:v>Served processed food</c:v>
                </c:pt>
                <c:pt idx="7">
                  <c:v>Packed processed food</c:v>
                </c:pt>
                <c:pt idx="8">
                  <c:v> Other food items</c:v>
                </c:pt>
              </c:strCache>
            </c:strRef>
          </c:cat>
          <c:val>
            <c:numRef>
              <c:f>Sheet3!$B$2:$B$10</c:f>
              <c:numCache>
                <c:formatCode>General</c:formatCode>
                <c:ptCount val="9"/>
                <c:pt idx="0">
                  <c:v>19.11</c:v>
                </c:pt>
                <c:pt idx="1">
                  <c:v>14.23</c:v>
                </c:pt>
                <c:pt idx="2">
                  <c:v>17.46</c:v>
                </c:pt>
                <c:pt idx="3">
                  <c:v>17.29</c:v>
                </c:pt>
                <c:pt idx="4">
                  <c:v>13.52</c:v>
                </c:pt>
                <c:pt idx="5">
                  <c:v>22.78</c:v>
                </c:pt>
                <c:pt idx="6">
                  <c:v>16.75</c:v>
                </c:pt>
                <c:pt idx="7">
                  <c:v>11.59</c:v>
                </c:pt>
                <c:pt idx="8">
                  <c:v>14.32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84-4964-9841-8F060B4EBE87}"/>
            </c:ext>
          </c:extLst>
        </c:ser>
        <c:ser>
          <c:idx val="1"/>
          <c:order val="1"/>
          <c:tx>
            <c:strRef>
              <c:f>Sheet3!$C$1</c:f>
              <c:strCache>
                <c:ptCount val="1"/>
                <c:pt idx="0">
                  <c:v>Urban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Sheet3!$A$2:$A$10</c:f>
              <c:strCache>
                <c:ptCount val="9"/>
                <c:pt idx="0">
                  <c:v>Groceries</c:v>
                </c:pt>
                <c:pt idx="1">
                  <c:v>Milk &amp; its products</c:v>
                </c:pt>
                <c:pt idx="2">
                  <c:v>Vegetables</c:v>
                </c:pt>
                <c:pt idx="3">
                  <c:v>Fresh Fruits</c:v>
                </c:pt>
                <c:pt idx="4">
                  <c:v> Dry Fruits</c:v>
                </c:pt>
                <c:pt idx="5">
                  <c:v> Egg,fish &amp; meat</c:v>
                </c:pt>
                <c:pt idx="6">
                  <c:v>Served processed food</c:v>
                </c:pt>
                <c:pt idx="7">
                  <c:v>Packed processed food</c:v>
                </c:pt>
                <c:pt idx="8">
                  <c:v> Other food items</c:v>
                </c:pt>
              </c:strCache>
            </c:strRef>
          </c:cat>
          <c:val>
            <c:numRef>
              <c:f>Sheet3!$C$2:$C$10</c:f>
              <c:numCache>
                <c:formatCode>General</c:formatCode>
                <c:ptCount val="9"/>
                <c:pt idx="0">
                  <c:v>80.89</c:v>
                </c:pt>
                <c:pt idx="1">
                  <c:v>85.77</c:v>
                </c:pt>
                <c:pt idx="2">
                  <c:v>82.54</c:v>
                </c:pt>
                <c:pt idx="3">
                  <c:v>82.71</c:v>
                </c:pt>
                <c:pt idx="4">
                  <c:v>86.48</c:v>
                </c:pt>
                <c:pt idx="5">
                  <c:v>77.22</c:v>
                </c:pt>
                <c:pt idx="6">
                  <c:v>83.25</c:v>
                </c:pt>
                <c:pt idx="7">
                  <c:v>88.41</c:v>
                </c:pt>
                <c:pt idx="8">
                  <c:v>85.69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884-4964-9841-8F060B4EBE8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867273424"/>
        <c:axId val="867259024"/>
      </c:barChart>
      <c:catAx>
        <c:axId val="867273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7259024"/>
        <c:crosses val="autoZero"/>
        <c:auto val="1"/>
        <c:lblAlgn val="ctr"/>
        <c:lblOffset val="100"/>
        <c:noMultiLvlLbl val="0"/>
      </c:catAx>
      <c:valAx>
        <c:axId val="867259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7273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Sheet1!$A$2:$B$37</cx:f>
        <cx:nf>Sheet1!$A$1:$B$1</cx:nf>
        <cx:lvl ptCount="36" name="State">
          <cx:pt idx="0">Jammu &amp; Kashmir</cx:pt>
          <cx:pt idx="1">Himachal Pradesh</cx:pt>
          <cx:pt idx="2">Punjab</cx:pt>
          <cx:pt idx="3">Chandigarh(U.T.)</cx:pt>
          <cx:pt idx="4">Uttrakhand</cx:pt>
          <cx:pt idx="5">Haryana</cx:pt>
          <cx:pt idx="6">Delhi</cx:pt>
          <cx:pt idx="7">Rajasthan</cx:pt>
          <cx:pt idx="8">Uttar Prdesh</cx:pt>
          <cx:pt idx="9">Bihar</cx:pt>
          <cx:pt idx="10">Sikkim</cx:pt>
          <cx:pt idx="11">Arunachal Pradesh</cx:pt>
          <cx:pt idx="12">Nagaland</cx:pt>
          <cx:pt idx="13">Manipur</cx:pt>
          <cx:pt idx="14">Mizoram</cx:pt>
          <cx:pt idx="15">Tripura</cx:pt>
          <cx:pt idx="16">Meghalaya</cx:pt>
          <cx:pt idx="17">Assam</cx:pt>
          <cx:pt idx="18">West Bengal</cx:pt>
          <cx:pt idx="19">Jharkhand</cx:pt>
          <cx:pt idx="20">Odisha</cx:pt>
          <cx:pt idx="21">Chattisgarh</cx:pt>
          <cx:pt idx="22">Madhya Pradesh</cx:pt>
          <cx:pt idx="23">Gujarat</cx:pt>
          <cx:pt idx="24">Dadra &amp; Nagar Haveli and Daman &amp; Diu</cx:pt>
          <cx:pt idx="25">Maharashtra</cx:pt>
          <cx:pt idx="26">Andhra Pradesh</cx:pt>
          <cx:pt idx="27">Karnataka</cx:pt>
          <cx:pt idx="28">Goa</cx:pt>
          <cx:pt idx="29">Lakshadweep (U.T.)</cx:pt>
          <cx:pt idx="30">Kerala</cx:pt>
          <cx:pt idx="31">Tamilnadu</cx:pt>
          <cx:pt idx="32">Puducherry (U.T.)</cx:pt>
          <cx:pt idx="33">A and N Islands (U.T.)</cx:pt>
          <cx:pt idx="34">Telangana</cx:pt>
          <cx:pt idx="35">Ladakh (U.T.)</cx:pt>
        </cx:lvl>
        <cx:lvl ptCount="36" name="Country">
          <cx:pt idx="0">India</cx:pt>
          <cx:pt idx="1">India</cx:pt>
          <cx:pt idx="2">India</cx:pt>
          <cx:pt idx="3">India</cx:pt>
          <cx:pt idx="4">India</cx:pt>
          <cx:pt idx="5">India</cx:pt>
          <cx:pt idx="6">India</cx:pt>
          <cx:pt idx="7">India</cx:pt>
          <cx:pt idx="8">India</cx:pt>
          <cx:pt idx="9">India</cx:pt>
          <cx:pt idx="10">India</cx:pt>
          <cx:pt idx="11">India</cx:pt>
          <cx:pt idx="12">India</cx:pt>
          <cx:pt idx="13">India</cx:pt>
          <cx:pt idx="14">India</cx:pt>
          <cx:pt idx="15">India</cx:pt>
          <cx:pt idx="16">India</cx:pt>
          <cx:pt idx="17">India</cx:pt>
          <cx:pt idx="18">India</cx:pt>
          <cx:pt idx="19">India</cx:pt>
          <cx:pt idx="20">India</cx:pt>
          <cx:pt idx="21">India</cx:pt>
          <cx:pt idx="22">India</cx:pt>
          <cx:pt idx="23">India</cx:pt>
          <cx:pt idx="24">India</cx:pt>
          <cx:pt idx="25">India</cx:pt>
          <cx:pt idx="26">India</cx:pt>
          <cx:pt idx="27">India</cx:pt>
          <cx:pt idx="28">India</cx:pt>
          <cx:pt idx="29">India</cx:pt>
          <cx:pt idx="30">India</cx:pt>
          <cx:pt idx="31">India</cx:pt>
          <cx:pt idx="32">India</cx:pt>
          <cx:pt idx="33">India</cx:pt>
          <cx:pt idx="34">India</cx:pt>
          <cx:pt idx="35">India</cx:pt>
        </cx:lvl>
      </cx:strDim>
      <cx:numDim type="colorVal">
        <cx:f>Sheet1!$C$2:$C$37</cx:f>
        <cx:nf>Sheet1!$C$1</cx:nf>
        <cx:lvl ptCount="36" formatCode="General" name="Online shopping of food items_">
          <cx:pt idx="0">0.65000000000000002</cx:pt>
          <cx:pt idx="1">0.29999999999999999</cx:pt>
          <cx:pt idx="2">8.5549999999999997</cx:pt>
          <cx:pt idx="3">5.9350000000000005</cx:pt>
          <cx:pt idx="4">1.5250000000000001</cx:pt>
          <cx:pt idx="5">24.25</cx:pt>
          <cx:pt idx="6">98.470000000000013</cx:pt>
          <cx:pt idx="7">20.195</cx:pt>
          <cx:pt idx="8">29.160000000000004</cx:pt>
          <cx:pt idx="9">8.4100000000000001</cx:pt>
          <cx:pt idx="10">2.5000000000000004</cx:pt>
          <cx:pt idx="11">9.3250000000000011</cx:pt>
          <cx:pt idx="12">0.22999999999999998</cx:pt>
          <cx:pt idx="13">4.5150000000000006</cx:pt>
          <cx:pt idx="14">13.73</cx:pt>
          <cx:pt idx="15">1.0449999999999999</cx:pt>
          <cx:pt idx="16">0.17000000000000001</cx:pt>
          <cx:pt idx="17">4.0200000000000005</cx:pt>
          <cx:pt idx="18">16.329999999999998</cx:pt>
          <cx:pt idx="19">5.7900000000000009</cx:pt>
          <cx:pt idx="20">2.5699999999999998</cx:pt>
          <cx:pt idx="21">2.9200000000000004</cx:pt>
          <cx:pt idx="22">24.445</cx:pt>
          <cx:pt idx="23">11.579999999999998</cx:pt>
          <cx:pt idx="24">1.0150000000000001</cx:pt>
          <cx:pt idx="25">62.539999999999999</cx:pt>
          <cx:pt idx="26">3.645</cx:pt>
          <cx:pt idx="27">30.295000000000002</cx:pt>
          <cx:pt idx="28">0.075000000000000011</cx:pt>
          <cx:pt idx="29">0.33000000000000007</cx:pt>
          <cx:pt idx="30">5.910000000000001</cx:pt>
          <cx:pt idx="31">12.43</cx:pt>
          <cx:pt idx="32">1.02</cx:pt>
          <cx:pt idx="33">0.055</cx:pt>
          <cx:pt idx="34">36.064999999999998</cx:pt>
          <cx:pt idx="35">0.029999999999999999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r>
              <a:rPr lang="en-US" sz="2400" b="1" i="0" u="sng" strike="noStrike" baseline="0" dirty="0">
                <a:solidFill>
                  <a:sysClr val="window" lastClr="FFFFFF">
                    <a:lumMod val="95000"/>
                  </a:sysClr>
                </a:solidFill>
                <a:effectLst/>
                <a:latin typeface="Calibri" panose="020F0502020204030204"/>
                <a:ea typeface="Calibri" panose="020F0502020204030204" pitchFamily="34" charset="0"/>
                <a:cs typeface="Calibri" panose="020F0502020204030204" pitchFamily="34" charset="0"/>
              </a:rPr>
              <a:t>Trends of Indian states  and UTs in using online platforms to buy food articles</a:t>
            </a:r>
            <a:endParaRPr lang="en-IN" sz="2400" b="0" i="0" u="none" strike="noStrike" baseline="0" dirty="0">
              <a:solidFill>
                <a:sysClr val="window" lastClr="FFFFFF">
                  <a:lumMod val="95000"/>
                </a:sysClr>
              </a:solidFill>
              <a:effectLst/>
              <a:latin typeface="Calibri" panose="020F0502020204030204"/>
              <a:ea typeface="Calibri" panose="020F0502020204030204" pitchFamily="34" charset="0"/>
              <a:cs typeface="Calibri" panose="020F0502020204030204" pitchFamily="34" charset="0"/>
            </a:endParaRPr>
          </a:p>
        </cx:rich>
      </cx:tx>
    </cx:title>
    <cx:plotArea>
      <cx:plotAreaRegion>
        <cx:series layoutId="regionMap" uniqueId="{FE20F321-4051-49C3-80DB-101F9B0F5E63}">
          <cx:tx>
            <cx:txData>
              <cx:f>Sheet1!$C$1</cx:f>
              <cx:v>Online shopping of food items_</cx:v>
            </cx:txData>
          </cx:tx>
          <cx:dataId val="0"/>
          <cx:layoutPr>
            <cx:geography cultureLanguage="en-US" cultureRegion="IN" attribution="Powered by Bing">
              <cx:geoCache provider="{E9337A44-BEBE-4D9F-B70C-5C5E7DAFC167}">
                <cx:binary>3H1Zcxy3luZfUehhYiZikk7swJ3rjnBWFZOkqJ22LL9klCUqE7lvyO3X9ymR9K2CiyINq/tOUy8O
s5iok+fD2T+A//w0/eNTfr1tn01FXnb/+DT9+Dzp+/ofP/zQfUqui213UuhPbdVVX/qTT1XxQ/Xl
i/50/cPndjvqMv4B+4j+8CnZtv319Pw//gmrxdfVZfVp2+uqfGuu2/nddWfyvvvGZ0c/evapMmW/
ezyGlX58fl5+1tvnz7afC12udde3+lOPfnz+cvs5mbfP3rTbz9dd8vzZddnrfr6a6+sfnx/87vNn
P9jf8yeZnuUgdm8+w7OYnDAikWBM+l//oefP8qqMbz8W8gRLqTghSH39R+6++tW2gMcfL9ZXobaf
P7fXXQdv9/W/f37+4FXg4zfP79GP7qrVjeJW1e49zl99ffEfDoH5j39aPwBVWD/Zw87W20Mf3SPa
wTsAdBfbojDP/te2qP/fsxfbLil0e6fEv48fAfy4UIz5twCpQ/zYCfIF5/zuY3731Tf4/UXZjoN4
dJEDLYASXjwBJNfXeaLvFPj3scPyhFNClA/wHLM9cYIQo0KyW2gt7B6U5jhat49Z+KwvnwA+Z7rY
go/Ov7+bJOhEYcI4l/geqDDhGBF+60UtqP6KYMdR+/MKFoBnT8FVhibdttv+O5oYPuEKc4XETfhS
lntEJ0wJn0j4lZt/d1994x4fIc9xuP540EIpvHgCZvbGlOn29ztN/X0/SPwTSTFiCgs7eFEEFqX8
W/Ss5ONhOY6Dc/echc2b4Elg89lAPtu287P//fPJ1cn/+X4wIXQiFUYck+M+UJ0IcI8C0xsP6UMm
eZOl3tjSG3Mn2d3Pj+2c+xD717M2ah+fAGo/9327zZJt+flbutll9v/t2evlNuuS7efx+rr+r9hR
WHBFlZSHhk9PfIoVl4Ld6eNmD+0Jc/fB4zfRwcPWLrpcP4FdtNptIB1v2+R7mz54aIEVYVQez1T5
iZA+gyry1lHTO3RuYPuXYHc/fzxq+89aoK3OngBoZ9t23pZQ8X+3il6dICWRomA7+5U8PyHUB+dM
70lRH5bjuG/+4wUsdM7ePQF01ltoAN3W7q+2YFrPzrbDda6fgaU9W2+LbXn74Vqb7wihf0JvYuzx
pgw+kQSCLJJWQnQj0FfRvi3OcSStxy08rU+Pt60e25Y5bNPs96P8E4QVprB/D7cvgUYGBAUmbpMP
y8XcALV79X2YvgXJfTrYAf7ndf6kjOO/9ve0YgX3f0ez6t023XY9BJJvqe4vthj5CZOUYCLvijAb
WQndKwxNyJvE0Yr5j5LoOJh7j1r4vXsKdRhkjeCQ3rSP6QhbW+uh1uZNM/urVu0+9yO7nj/dGNGz
8y4Ha+oemTv+t4t5tS10Xm4/f0fvDXWSjzh4KzurlSfUFz72GZS5+5XRVxnAb31biONbfP9Za49f
QUv8f7w/CjTMXO7UdSxr/Iu+iJ1Atxw6qmwXQOHf4bhDwse+4pwqfPedNxnsg2IcR+f2MQuY4Clk
Ru91luniTkvfARlxwiAAELCPP1pxe+mrBOMRUIMAMjfAWR3Wh8U5jtDdcxZE75/CuOJy+xmaCo/0
vIcZ2bdGhjByUgiSzx0Yd03TPaQEAAkGRqHSuEHKSlJvpPrWxjmO1N1zFlKXPz0BL/dTa8r/oskF
BjgUIVIxiEi7f+DZ9tBSfDcgJALc3s0/y67+kmTHgTuyhIXhT3/bIR7u3v16Qp6Qr2knOtq5UPSE
MXhxmH/fvv/dxrzx+0dkv79O//e9vpU2/TsKh13Ztcv07vT3HSICP/E5kjBxOzraBugoh6IBOk83
/6ys6jECHUfsX09a+/TVUxiSvtyWujbtd8SJnghCOeHkzoccehhyAoUftHL/mMHdffWNiT1CnuMw
/fGghdLLp5D3vtRL1W6/Z35FTogPIMCw8xCeXTOJ+1j5t9HcCtePEOQeeO7ewIbntycQsK+uwdfF
37Vvi8QJeDLOFDoESKgT31eSKnYLEHx8UD0+RpTjEO29hQXSVfgUQGp3ju57ttbJiaDMBybIIY1A
Ifg5FsD+uC1OrBbW1cOC3APQ3YM2PH87Yfr/IGN4eR0DV2c7f0+AGLAZGUVEkD/Suf1kF51gAUNq
4R+nezxKouNI7T1qYfXyKSQNP3Xddw1GMIxiFIoSJI/iBDEJC6Z8dQujFZMelOY4RrePWfj89P4J
uLoP113/LLiGkJTfRYfvkIBD5gbGxHxxyMuR4kQJYEzROyOz3N0jhTkO0sHDFlQfgicA1QU0NB9F
9Tisab/VkQESN2cc5mbyFpHDDAK6moyDU8T81tqs2dmjJDqO1t6jFlYXZ08Aq9efNZBfvqNF+ScM
EZ9S8q92w158klDSYjA5KKRuSlrLsB4W5zhKd89ZEL1+ClkE8EP6Xnc71st3xAkSBeD6Qs59m9Ch
g5pJYuAnIYhQu2bafi6+Sh4nzXGYDp+2wFpdPQF7erkF5wdHIIDtdqe4vx+mkDqhgJMEm7qxmkOw
xK7DKRXBd91qy6geKdNxyA4ethB7+RQ84E/l5wQIEd/93BFiJ9BzZZD/HW0aQdGr+C73uJsx2Bng
o8U6jpv9WhZ0Pz0FMv2LbVtu+232PU0NWn0IWDj0lp5kjU93pgbjVRiuHs/bHyXRccD2HrWwevHT
E3CMYfU9UWIn0IyFJgU+Wl0JYNcySN85xjfFl+UQH5DlOD5fH7KQCZ8CMi+uW2hSfMdoBdw+iEQI
/h0rfcGEqA/HUeDgw00wszKMh8U5js/dcxZEL/4nNif2J3AHBJe/evYVQxcCM1+yu0L2IMuDGARm
xAUML26gsEajtyd175fmOBK3jx0I/sex38fyJ/9a+8767T3y1x9V5RoixebrmeJHf/r19YAdZj16
mxDf5HUHb3lnROeff3yOEET0P04q75Y4SKQPdPvH718DNfHH50qcQGIAAwtJMByNZAQ9fzZC/+PH
51wC9Rl+BFx0+BT7u0/Kqu2TH58TcQJtDOiuc+j9EUgVoQbuKrP7CMjr3IdehhRYgNkp4P7cvdqb
Kp/jqvxDS7f//6w0xZtKl33343NYp775rZ2YHkZUUAHl9u7nn7bv4Ow4/BL6vwrrgXf5JDY9S/Ik
WJZ5/pBgPt2cW76p9f/C8qC9/eVT4WXzOJVik7RN274b+eLHV/G0VF/21HxkfdjTR8UHt7O/viqW
TJos4huFWbe8rVGh/CAhKUMB8DwKHFDS9NHpt7/sPl0BTPtf1gFG6RiXfDN1RJJA+iRug2rmEkZH
f+yZIy8DbaqjL+Mfri9U49epmvnGoJq+RGikxfvRT31+Ocu+nEJPLLwNirmpoUL+1hfe80K78cD+
C9XSrwex+8IhV2K6qBITmRXtTKI33/6C3UJHdtduhrf/BVIvo98bwjZj1onxgs8kwqs663ByybIk
xS+RyUy2arqmnEXg5xQ1p36ZDC3UKA4viCyN5i3haJ5SEbZePYZxj2gexETGn7+9/Nd1jr3fDsk9
66lF0WWsm9nGxPHQrCSWoSDoS52RZsyCJh6HIjCz8C6rMUbZxuCqkmXgxRIXEOEc3pDsDGNPgjye
iyFnI2hYYrYibfVFsFG7qY9AxrW/eAWOYJRzzzbz3Ilf/Wqugmgw6Ws30S3Xk8tU8460bJMRra99
uOPisvR0ZlZuy1uup/JGVjcJY5u8F8MvaGxoMEWLcHNsxHI8bT6mdY0btukrb1k2/uQN7ZrXVSUc
xbecDZ5iJOc8BWdTUZOuZs4nGjQNWOr62/q5x3Xuxrf74BZqGFlqYhEWeddE70RRNOYX0izKv+i9
RIm3EGIIP//2l93naSxDxOnslVVXe2FZzYK/6aB/2f9S9L33xWl9bHmyTvrGHycmw6VCxWaOqdcG
k8669gE0djv+iKFjS1mqymhu8ByFlSeX4nRsUT1s8nFGet3ohCrHr7H8CaFVJMfaE2HfG9yflbwq
/c1Sonza1LofJze7xpbTaKqhichUyLDG2XKVtXPyuoQDj1ffxuI+XVleY8wmiUZIdULsTXqTd60g
lzGdq+ZDxmQ2PaCqe3YU3v18z/ElMq4zKWoZtjmdz71i8V+rGLV58O2XuG95crh8FenZB+Xw0IgG
T4GfTvQjX6p647a85T7MICogiHEeDjkg0OdxsaHGE7Wj9JbzMJqUcz6nMqTdkAEGs5y8oPNnvTh+
gWXPmfJYoybQvkJFU57XiJXjpk3FMr5xUhCyDFrgmXTIm3ioukT/ImTXvZl03Mxu8iPL0MTcwv0m
cOIhrAnt9Vm/kEkFSVaMvpuJIcvEJj03vMetCLMurul5V+BBBqmh7UOxeed5jngkZFnZHKexX4wA
cRPNdbtOYyLEm8JbBn4R91GRbaYYz+WveSHJb6aMx/IBT35fzoMsw8unOBLVMoIrzGVeXyReFwko
HDIFWaPsx5T2Qdmny7DSCa+L02xaYrHmdCTV+8HvuXFUsGWgc8Q9ITMvCgvhmTXRowilyMkD+wPt
LOWYevGh/bOhn3SDGxUSf2mrzYKiod+waFnys1oRMb+Ou6L6Unt0LM7oIkv2aiIEly+xkDL9VWaY
sQdEuccTfZVwz9HJMmV1NWoa1iLqyIov6rqeprFx86O+ZWgGtVymaUzDuJ7kRwbh51Xne4Wbn/N3
u3dP+IbEZep5QoUsh0pmZZAslsDodu4e2Ab3mIFvGXKnm5nhqZVhP48RPpe0bf3fpxqBSSQ48aug
1KYuArzwOv5UF0uHHfVmGTgZyxxQbnnIZVSYoG5wVwSzoZ6ji/UtA1/okjWGt2JjGoY2fB7i9cIr
b+3kX33Linmk/DJtpiXsTNyHSynSgLd1+oCTuGfP+pZxwimzxJsglwxTrIsV7lG6juYKO24qyzah
LKkk0tUSYqgbAz9BH8qYPpTp3Se6FToRr0s65fESxmLuX5q59CF+NglKHfeNFTmT1PQ1aecl9KJC
neNhytYRkTR0gRWm9Yf2RuqB1X0Gq/cRpquRiC7oCqSdZGfKsmZZ4kUOAmD1epysMmKGgGeCOjk6
uODoUPbU91p/jLolbJDOTztVxquB0eX025rZmc2fHTo01A5XLyOWLAvyxnD02DXUhdlwSvusLsN+
FNzxDSyTJYMYyjSLxpCA4b5TfZVuEK0yp3r5aytw35f2JeQq48LHsKKMn8PJGbNO59LN3cDZm0P9
oL7II7mkJoy7nL7QeSFe1lPuKLplsRBJoyxDpA+bKo3QqmW4W4lkyhInbwZc5EPhWRR3mbdAH6Yu
9XSR9XF/aaIodzQqy2ShP+oNyKT9aWvisXtPRl/mr1kreeK2b6RltRnSQxMPeIKczSyrrGYfZzWX
D2z84w6N7U737m8blnoZlTIaNk2eoIB0BgeNUsZRdMtoSZ1SHKVyAM17H1sMCVippsgNVmnZbFYv
red1/FZ0ihscsIG7im5bK5ORkQkaNmqEpjHerd65K2YHx17mk/lDHeUdrD6lKlkZmZmAc5w6qt2y
1oQyWcGRVFid4utG0/w01rFb64lJy1ozuIpW6hgWV4spwlyoFkojPjnlBkxatjr1RET5nA0b1kdj
MKEBB6iOercQJS1bLZIalxXxzaYcljIYE31t0gW5aV1YdtotbV9XyWg2RZbQgFP20Rs67Li4Zad+
xFoyJ16/EY1frrtJbzuzdI6LW2badGpKIRM2m5SrJOCpzgPTYuG4umWngqRerD0FoiuDXnYwHnkT
iTiHyyz+eoub7S7X2rekyVBcUlg5XBBchBwspeRs7fWe7Nz2jLBMFTeTKkwdD+FMi7INPFKzsB5x
/8lNfstWkY5wW00FRNaoyy9U2qF1l6Xzxm11fKgd00Y1iWdmwl6R31CK33aUvHVb2rbUbk6Lefb6
UCfeK3CPH2cs3PprcIT+UGyldSFQKfowHRO5Ngm7qrKocgOUW3ZaZp3XKmlM6Oler/JUXArc+G6b
nVt2CuPbse4m6W3KfPqsZ/QBswKO5TvsdG5ZqdRj7EG8nkNYtuuDBXcJD+aOxG6ul1t2OsTMJBlt
+xAoHv6vtAc/EHR6QW6ZBrcM1TQ59vOoMmFRtcu6msTvia4jR7VbRhpJ3YhBtyZkczuviqIG0bOH
Jq+7RY4UB9wyUVVyqmuv6EOYyquXsovRy9yL6g9usFominvct3BhOmzHJEoCUoy/CqkdIbVsdKGV
SqMkM2HLBhIgOX3MG/nGTW7LRulIp1ETWNtLuytq5peMdi+dlmaWhVZjFMU9ifuNH3neykujS734
bv0BuCL+0LcgVNdi8bC3gdsDXhez+CjbOXdzLbs7cfaDkZdAnt5WoJM8Kd9WcXUaFYmbJ2eWddJ6
nMkETe9NtQxn7YhfUOYWQZllmPXMel7VUNvxIr6U1RSWbeQ0B2XMMkud91NiDAhdFz8vg1ml4he3
HWKZZK7Stl4yAJEm2e/tpN7Khbv5KWbZo2mGbJpH3odzl6KrZe5xmBrSrd0EtyySlNFUplr1YefB
rB+X2ZmK1K9ua1sWmeW6Y8B09TZMQ3br+XxLFXEMbNSySdjYTZP7EJITzaeAddRbww0Ug5vhUMso
ZTeInrLB2zT8fVutJTAxnHRCLYtM4qShTTL3oZHAthhJVweo4Vdui1s2OcKAfJ7LqNugpD4bcxi+
NyTt3XbK7ubLfV/SGuNnXg6Ly5y9Iab+pOncOmrFsku4ZnP2G6m6TVuQNwzWnszgurZlmmjUgpAJ
QdsYE//SyDi9aOjEHbViWWfS0SGHfBY2Clt4sPjpzzlP3BIsatnmpAwdMwWWP5G5T1c+jXi1xpAB
aTfXQi0DrceCRsA36sOY1ltvHD7A8OFnp61ok7UGQvyWE9CLMTFbNybTAVwQL9zyCJup1SaDgH70
BIJP0xtT+RfT0DhaKLEsNC2ET0VCulBm5GUOhMONhDuz3DRuE6BM3AI30gx96Nf5W+rlq7RN3JIU
m/7UMq+cY1J0IcYMr8YCtStE0y9ucFoGOsNEoZNF3wEDgH+Mu+lCC/bebWnLPqe2jzKJvTacUT4G
eSWa07JI3agLzGY+VWws1QD8mhBGSMu6XKpXgnRuc/mvHNl9l2hq3GUJGtuwAn5KHnSm9V54gz+/
c9OMZZ6jR8ArUgOIDvPnDjK4qZO/Oy1tM5B6CDxJzasuzHj8bqrrc78o3PahTT4aIpnxNKdtuAxN
shnGGK+9vPzkJrdlnHqhUddOWReqpF5ldH5VyIfSzl0cO1JV2TSj0YN+8FCLNkyKgZmgFTx92fB6
CsYUm3nlJr8VRFlWTmVWsTbMNfktT+gHr86u3Ja2THQCSmLORdSC/Q/d2dC1KEADdRzVYctKY5ww
3RIMglP0oRi8MqBe/Yub5HYMnZo6a/2kCxnWdNwsxMw0KGWeZG5BGluBlCZxLI3MYUtO3ltd4Cvd
ONbi2LLRXLMGCmZYOprV297XryPC3cZQNqkol3NUNMPchiQqcOhJ3L9F8aidqLhwRvAwncNi8Nmg
YSdG/jIHc9uEhDoyuuBSqsPFiyny+qlL2rAcaj/wB3HajLFjd9gmK/UtNYYqUDm4xxfDjF/kbHKz
IZumpMY4N2kTt6GI4jIQy/xCtdpxbmZTkRTsEn/CWRuianhDUHPZ+r2j3JZ1thqmE3z0mrDj8oNG
7ds8a9yKOGQZZzTRIovrtA05aCZQwBIPmrmQbv7Qpgv1JG28tFINzG2SZtXi7K3xlFsKatPpfR/q
rJL5TRhrUqTBCI2KjfE97qYYm4qUpgpoY+kMdqPmYiUN5+9y7S9uiNpUpCFlPAIyXBMuqsUr1NFX
EEkdp+c2Dcl4pazYVMF2qRT1M/C1M/x9kkCqIXPr4fj80AEAf9ZX8VSC7uNkFKsSmmdhFNHGcY5g
043mzBjZFlEdSq/LmtUw1sUXo8ToWDTahCNUYJ+OyqvDNpm7dRHzNAANMbcqwCYcCTFN0h/8OjQ5
xyufA/EbrvFx9I+76xP2s9I+h1MkHSnrsKMi7gO04GybzVMZB07henc8eX/9Sbe8HSfQTZWkVaD7
4ucpR24xz7fDKa7GwhMG9F7K+mzu/O50zKvkzEVyOCB6KPlABjLX+ViHacSWD34VxWfwlwHrzEkx
8Ad3Dpcn4CcZngFWVUZNdyqMJDRgUcUbxy+wwioM47KqrAfQPOnG87aVPydN7tabpzblSGQFBhJw
W4eC9u913L0ds/69m96trDeO5pHkedyEolS/ldWIggRub3FUCj3UegMtc+mZog5Jm8rfBAwVzkxW
DI5bxoqsve9N80JYFYKlqoAD9SXwZk9s3BSDD2VvZw9m9DmszobZBAzVF1n5EIvp63DyzwUNtWlG
jZ6AXidxFQ48i6MApsUpOBuhp2wVFyrOzop6Ht+bosvPSUc8HvZJ0rArOOImmjdwa0vXvlei4GcZ
zCWrszQrKQ9ErqEZH0+N9MdgoWnT/jw22DMrf27KbFslidesOCSWeI0Y9No3ojaTWecIumQrDlPq
6dw0nkxDLKaEnkdVOs4r5EM34VcPmL3zKSJpJ9ZETLDmmOt+OY0blXRw2g4v5rTAeFrW3VCQ8rdJ
UBq96Sn30t87xJomlAtWQ9hO8L7rul/YJvUHJlelwChb8VnE5ixGVawuuSzh4JbfLPg9nO4fgwHz
9rzWXbuEfqXkfDoW+UDXQ0tjthnESKGFnScDXcV5XVSQzyo1r2SriQiKSrfoxVhGqTrPCeppuIC2
xxUj2XC+LF7xqi0Hn66pPwxLkEZttLzPUVoJpyyE2uyXptQ98NtVFSpotgUMp5fJErudWqE2+cWH
V4O/VlVX4VzVUbGu/DENp8bXbtkfVZa3LyZqeGZIFXKWVNCy8gIcE+XmF2yaGqHRDFlwXocJL64j
mr2PhHZUuuXoBxgjTTkGuZmJwk7lFxFDTp1NKi0Xzwag1SBof4VwrcQURJ7KApWjylEnVlrW+jHh
GUwcwxinaTBlzReetk4ZK5WWk0/hbO5QCr8KzWzqV3D8S59VpC/c/LC0vHzCtW9KzLswbjN6SSH5
hnMFpv/o5Id3f/JpP6Vpi3gYhnqowkzG5pdWNgtMIkrZO6rd2ueo1GjxCIDK44JNG9yVZgmEx7Jm
7SS/TfXqi2aMvKSvQhhUfRlresG8zu3IBeRDh7qpzdgOzSyqMPEV8Mj6Tkz5iqgUf3GT3drxA2sW
Mhhch3mjFhmIqiEwY5cYu3ExqLA2/ViXOfKnGBIE+PPzgRFjutFaOyYINt+rFmOULjGEcJjRtCtg
lPFV7Y1+6KYca9uPPpxlZrqs4CRqnl9wMrA+4E3L3fj9VFgbv0vLGIhMFXiy0oiLpCT+b1DTzk6t
YCqs9EZMRbMUHeSr0MqaziMamVD4vXDc9FYdgklulN45+FQX8aobmzgwfVG42axN+UItmswEdXLo
zSW5ToBtfr0UpnBjflKb9MUwKdMkzeoQ/vD84J1nqkQrPxpH9sDs8J6Db3CJ/6HZwnnQKOK5LMMl
R6S9qjM9VKtIlLhej13lXcGJsFeep/J0DVlcplaxgmL0NPEYq9zQt/lhcJCW+yaF/HOcm0SuvCKF
CyiKpKxzpzKa2gQx7pMFapadZ4p6FL0odAx3J8zN3PsrJ+uzKWKLb1o4korLkBCks2Aa05EGaUYH
xxyFW+bNu6VoSwxfMBsMtOXFfAD2/ic34S3Tzvti7pVZyrBuy241xeTL0jNXwS3LjpsFdV0mihBy
29McZxcYd04tAMotsy48z49HuEEk7OnQrTKPwqhhXN65KcWKxH2StzEahzKMTCs3JsFxUDDtGCpt
ntgodFWWgGio28n7vUhH8qn1INw4yW4TxbqUlhUtURFCuvJKDMuLvIkfuMtlt9+OlIo2TyyeYM7I
26oMuwknFyhvZRDranQLYjZVbMy4lkNGipBksoqDVMrmIhGmTNzM1CaMUTVVhJd+EQpWpqtGybOM
otktDtiUsbYu4zhSugwVTcbLri3oSvTp8PbbmO6S42OKt4xUjdk8jAjie77QBrJmv4vVJvdRVW04
FEalW45lc3fgeo4oqvs2D5dW/A6F+stCJB++/Qb3bB37SiY6+DAahONYcEKwitLASyZ9xYBY4oYt
tRSkIVcuk6jMQ1XLCLo7nTwvODNuJkUtN1bh1ExLC8JHcQI1PsJ1AHc+OLoDm7+j+CJm1kGzA409
mtelhuHvKi3LdHArFm3+jhzGqIY0Ig9Rwue1jH3/TQWHp9x8pU3hmbmGinxsvHWM4qm6SH3kv8K4
ZsZNepvYKGceSU7iKvQN6esAdlG68/e+qtwSRPanSKK7ZlAaHCbD703vv4tR5LZxmBVH4EqSXvot
yA4tX7bWLcyXFoNKN59jcxtL8JBeBlTVDRJt9G6Yvfp9mTC3I3bU5jbmukTGx12+Swzk27ogLOw1
k25KtwmONbS8/KjYGWwCrbKqkW89GmtHxVilnJn7cjazzoG2AveKreBEbPNxyVU1PLD+V7LUEX9s
E8s4/IXdiXMD3owbVrxuECrNmc6Gpj2FQszgUzjoyrt1w/KpuvRmqAoua5E2xUeMCD01HC/ngnoz
C9QSGbj+YPay7HVRsgmviqaZ9WqJk2j5vYpmbU7LGmLuyrB0+kQKSl8MddpfzDoZTklkRlgCLqlI
Ar/QdLlKEJxveZvtLpK4KrWsuzUUbHSBT9txlfjA/HyV1om3rOG3O/2S4KgaPjl5eJsQB7zGBu8O
JG/iCKWvBpWpS6xx7BhgbUpc5WWsgu5oFuLJv+a4eatQ/MZN8l3U3TvVCLXmXHh8zEKyAM82x/Qc
V91DN13s9tyxrbILiHuLG+MV8dJNWdjUcJnGedst+bhWM7Ae1iNUCPE5XA6bJ24NKmKFQdQouA1x
YFno1R7f0GzMT5c6j3920xM+fJVkjgzUiCQLh4omay9aPvQpfkhPO2Uf05PlhZEfa5O1Jgt5bvR7
YFXT1zKJp+2UIu+B5uB9X2F5Yz9SIsZ1k226iWR8nfRN2+hgaKHZfq5HONH2QFF9D+Q2aw7oCbEZ
eB5vYt1n2alhEwJ2mJdvdLFIvAJGt2NXySbRxQn0TqI2B6WV2AOiG/8AjsjtviX4m0qHcHtw4Qg0
AsosRDCO68l42hP07ts76R4kbBKdIMDlXOAM7jqLG9Gfq7xjp5VUMPfn8ZD7TuwC+Hv1hy/AYG2u
tfDgmg646Q/Ouse/qka4HW2Fe7gPV+9m1Wg9t2koBOtPgXMtgyhBjsWKTaQbNLQiiUFJqKmkp/Uw
F2uptFsdhy1D9nmN8lzk0RoN+sKPSEAr7qhzy4xn4udd1cPSy0I3kWpOC43d6kObQzfDTWW6U1m0
zjR+IZj3ouGOXTybQwe0wt2FtTpa1+nYXKRd14ceI++/vdl3G+KIZ7MpdBETyTATDzY7irtNXbc0
mFVOT91Wt6zUV1kbMd/TodBd/QJYrx+aeHa7HBYu5D3c4zEXsTdgo8N8xvmpUX155je5GxUV7hE+
XN2bJ5gbFq0OdZo26zqRl55ou42bXizznFK/MR2p1LovqJ5OMR5/rtssc2wq7m5Q3g/rSaX6Jqel
WpdD8yrLqzBtK7cgblPp5mSa4iKGRCrvjQ5KU/qrJWcPeN77NqNlnwOw8xc44QdG1A1VAKyxVc3h
RmE3nVsBdoFLerqhrzWcWirmVRnXVRNEbancCGnU5tKpYoYzFxlTcNCqWnAg86h9UU2ZdjsHCXe/
H4JqeBmVoiFqXYwLjD3fAgvgAc18ZW8ecQI2l47yBcHlVHESotkjwwtfFwwOGMVw2eYV3JRUhZqp
hQSiGQq24dBdG1dNn7EBrrCs+XzaGOU3m6VGMd4WguEhjCTRwqkD/5+cfdtypLi27RcRAQgEvAKZ
zkxfyy67Li9El6sKgSQQkkBIX79HnqfT3mvHivBrR3SaAl3mHHNcSPVhH4rKkkDK3ByGYtfHvLMw
/Y345+Zq5Gr2/f/vFOJSEgS35kCcZGBZ2K+QVO7/5b3+5+VMPhr8rG6BTU7hzcEXSah5zHVT8M+d
T4hw+PeT53ylEVk2cwgSFg3O+r+xZp/TD5GPtJsoKLl0gqyHHoz5tnKMNXEK+dZndiJsH//96AHU
527YcJgWKv1lJHmRLP2cpBKMw3//NpPo2GeVrYch1nG9q7Q7dB2oM5958uwjJXSPlgQmMPYKJ2nb
nwcSl+uBGW6m9nN/4MNqn4bBIsqaFe2uGcVt6cd1ahgi3cj75/7AhwWvLV/D1qn1sM5MHWSZuVZV
2efGHh85oegfcqKIXA/J1YTO5QtsA7LiU2T/7CMlVBVbZjqLH99WOH0Lky31LNLPEU6zj4TQjK2w
Zlin9ZCOiWoIT8YaiO2vz730Dwt+5iWCI0hnD1vKZF1GEdSEexZ/qshCQsW/l3wP4nOcRcQeZtC8
6pnr/kEUxL595tkRfvDvX8+cUiShiz1EFUZwGQ/9YfD5p14M+WhAN2iXzGAF2AMcTdOnSe78F41D
8amanHxkg4acucWuOCKniYoGPuewJ8q6/2bBc92S//vSJB9dvkTCl5TPpDzSTuTbE1vlII+epkIf
M61wC37q/X8kU3Ub6bJkxIGWp2XUbmneN9O+fo5MRT76fSnWFdZS/HrfT0NbgknVVLP//blH/3CY
8RFfAHxGfVC78s0gl7E1svvUWQO/xn+vy0plsZV5rg8bX7ejZGVaw2E4fOqwQbbEv3/dS0Jp0E4f
LAvimBj+GpIx/+Qn/XB1ByazMAPrOaiSFY0U+9iAkvo52j/5SHicCl/YouzUIZKRbsagppoo/znn
JvLR7avLMqGTkarDYBfWhFyKpoS1/KeuP/KRA7YmHpCz7svjOE7ha4jV/jbG03/zer8ujf+wYz+y
wDriXLKCrHzIdQI9yvWMV2ny3zDC/+vXP/S6WZIArvZVdcwiQOdb9D6L6eunNtJH9hdP0qRDwEVx
hM9XJ+otgOBn2W6+f+7nP+zTRMxkDrGujrmSEzis407ZHU3EVH5ur360+1KmXFE4qepYmaQeq/Qi
4k9efh/JXzDiWqxP8dMyQyl85UNMnyMkko/MLwQoDB0rluoYrtZH3CVZk7HS1Z976R963TEWzAY/
Zy1cuE6TVk8x/ZybIPlI+4pzkIqIlFlLQX8Yp+gum4Yvn3rq/0X5go0Q02TK2pSuMrnJlIDumjm5
vn7u9z9UG5NKllGsc3HM5mSHx3lmsstVqvff/ASvm/E/HAEf+VxDxFVWuo4epYrMyXbbJh9MEff9
ATrVojv3Mjh2b0P335trZBP9H3/0A1BV+LSbtnER6BR2N+1NIgaRqgPn2HXiyLqdi3qZJfJk6oks
uNv30eupOM9CUSaPaKxHLmsR+ObPrPNR9w8hDrS7KQallddk9MG5Gg2PWu44TUp1v5nOJfS8R1mx
8FoH0UdDHZNqIH2tbaHQFM0Un67Oq2Xu/1GayTWpM14M8kwCh91z69HQF33rl83phnsy7i+wkHPb
UOccGTyw+fbDbqY6qdaIZnXl4d3OT4niFN70EpillTV0BWLFA5pinl5VKlE7jsVY/pVK4j/rdcm2
FuG6sDBd8YZ4s20uHW6CX3ekLvGYmOmfGaBtsda7TuLE1XlJe/ZjGjJevct+RRIPhJxh1rKG29fo
v19JeicVpN/rCaZRpnFuMAlvCwgnu0PAyCY9RGm3m6YrsdKqZqPO57JNt5DHt0m50eo45GuQ0IUt
sz/Bxn9qCqo2ej/G61C28UAcaVhBF1RhpSzbUsIAt96Xni4T+JvjzPrWVmixigYIyd7PeLJl0kWN
KL8CupFtuOmyAmUjzhIq1wu+1syGWpeo7OoqiYRsVzmlPxcraet82Iv3dQieHJWec/4QdFrSN7ak
RfFAbEfIXehYufatCNCoZMfKrQkcEQItVnEPhUaJ76WGQeHh+jhU/XqM4WqMakzGc+AnT8nufi2l
HOa+mTeAwecCCqTqa7IXu/GNmDIkifVldLWBFKuYXAQVSwBpCw46xbqtB49vOc/nNAeQlp4pn0pW
c8qrI+Vsama6O6nRwPrIbNfKcjO38Wr4wWmcUQ907tfx676n/YSohn6a0/OWB5I1c8+yFC6xzIsW
GAcrf5SWTPNttQeAQCyP113XTlmA+XVV5kWKCspaQkiDFDgyfkl4qekRBit8v51SlwDVji281QLG
zHbrod2KvaEWTE4Kk7VYrL9SEUEzo7ciUy9FLpOyZZ3Jx1/AQUqBTSOzeWvNmM/mga9xT7+CnrXI
4+gLyISqOZ7zS8ijlN8lzPHwe5jEvEIxo6M5e1iwadlhUsynZyWTcfnGIlnGKY433tO8LmRWqYfY
Wp78ysauK33d9ZXsb5zbtvwS6yGbv4+O+ryB532s4rp3JKlg7ZxT8d5Z1/O+5gsvf+WELuob1OWB
NZgu4e6CVGL292D1mRL/8xxl7/Oot3CWqfL+Kw9xkjSKYSe9jxmW+annaXiwVdwf43Qpx8dSrwU9
xOWg2PPC2R6eHDQSaYRJNHwDyvbqREzPxtlp+ssxuWG3I12Iv5nnUXQ3S1ol+nZdqiJtxoxk6Y+S
In75d+J49wAJeXTBGCm8Qx0i69HlfdvDIChq9yGU7oKQhy2cYB5EvotqyKpWCTD7vxSeiekh6bsh
Obt5WP0hWti4nyqvY3pT0J3H32La8e6ZLVWvGuVtBE/EMa4MdCiSmu2yBZPrexMHG5+Jokq8Ilmj
mx9XWKSzY8z4XLR2HzecnS4vNTuCP53o+6Xa6LuAJ8DUdEBp3CPbY42jhM27O9B8trpvY0yrtls+
wuD42PWrgkIlKrb+KytNlZ2lUorWtos0/cVYNaqmnwy3Y11OSRcjHCgj+9kIaWxrXRpHrTVTmtST
CE79ILbCE7R53CewM9zxFEPUG12Pe2Smw3S15KlhaBf4w+IgTDvkSrufaewdRf5Zj0jHBlEQ9B7l
Uv+nwxYumlGwVDZUunz+5heS5zA4khKWZzXhIQxnZ6GS/eqRT6e7mi222HHeB+XmuR4trmlXA/He
zDtPrO2fNxaqWwRlaNwKHJY11bPAT12/prKrPsAgHuPOw+RSmdcQgE75jaiSih+2rSfC131iy3Dr
dtMDxtyR/1Sd4s6jUIScjbGzQRZaVAc9DNELzblOW5bRNWpNvCVVW/gQxjcdBzKeNhtcdbPKOera
xaWdvyOI2HqKEzMOL4CSU8/rQQhbHWEd39tLxdHGPHhAEeUx4wMuPdt1+QKyd8b2O9nHI2/moBPb
ZEoXEcQL2nSDg4QumOTZxlxCkTFl1j4Ne1ykpxlz4/Fhht3dsNSbzxBzA3PxenG6Ss4JqYx9zM0S
Tf+kw16KOyqIwUKbmBTsNxFlwHKQ8G0zh7kvh+2If9k+HnLJM/NK+ca6i+mHkZyhpKXiftUpkrEO
OJMEbRFoRLo/AX7JMDY3bMxPZh76HgRnKJmwUEqYKV3YaL06qVESEIdTEInjg1GIPqw366f0ZYqq
8rJJUb2VKQfGBpv0vPuaJUxEf0G1f7mSXk+wUkn90XpdvID+uf+dzRK7NolwATbbOPG/CuKaNwkZ
Rn6iOJ6TeqsW7k+Jm75xnY0t7JCHZ3Q18EgKcYRAQqGDLJpqT7H0ZYzAhodN7VujDIq1J55ibHjs
bZS2bhzaFK6eX2gxbe5ehNRn7TCMJn+R1VJGRzZHqmH7nNZIk4ixDKQTTbzmwfzUY4q2rBxhpNJY
9IL3o4Xu84llcFNsQXPqbh3+w33oRd8OqJ2ALaSc7O2Yaf+da93bRkId5u9gCUj+YVrvdTbSeyZ5
fN6MicgNdLaKnBcwsE5VUWYvIZEwg2EVdv3XOMFerKs02rAeRN6kKe79uBqHqcWpY5aHEK3lYSur
qVnj7k6NkXyFZ+/2WKw44ttcSNIOy/weYrbUXnbDT2SrjHeZ83A7dwYo9IlT7TNUHHaffRvrnNhv
S9JDPopCK+SwL7RwHIRXH8c6qGcXZV9TZMWk7eBUMr2XG8F5H0H+dqtGA8r6CNJwf1sRu29/wa+x
Q11hyhraOEq3/LYsbNh/F5N0x36zoC7XDAb9j+ViKWuWPWLqCxM4DH+SWXa1NpEirJHcr3BU6fpM
zDXXheovIU2sbsE5suuNM1TeO4li8O9kiydig0zaaUx6iVfFIKkXVbR0T6lS3X4EV3eansFZs+ML
zBPoHYuHbruRi/f+oYB7g2r1jsH8OYNVzlbLNXVpTfZlYd/XSffxz4GR7XEk6fKktA6sdrBgNxtw
37DT9zkZluTFIjEx+k4wCou+ZRQnKWybrM2hos0EzX1TDHpLm14hgfbChqCbZVkLQIx0XbumCPl2
LO06jjdoToK6d+DEPFW4bAtdb06CatXnD2klp8YXiDTUHWh5OL/XOhrXDkxPtjapDsVhp9Vw9nJo
Ojf9kIj8qot9cGcHHt04T9/AxvONJ3PWpCzjFOYmDnEJeq4Eri8Iusqxi2HStvq2F5lCZW8Usvq2
KrlDcm3kW6ZZfALfea59h6FoNlF7SKD7bYTQSz2QHMYRmk6vqHp/Up4/rgmCGRKLLZr5K+lVpjvq
T/q9H6r7jVTNvCTYGUkS3zAutqkJ4wjAPoqzl0S65YwQMK7rZBTkhmeqalaoRJ9MLMpLNBaTbuJ+
fkCfYbebVCBAd8M3i+XyoNjCIF9PYAV7VNUo5nsilYtwV8Bh4baiPWnHebH7MU+GbHtMpljD0BmD
++prVk6OHTeB6KWnJWXke2kQG9SarAO2VA6RpQ9+Ul1xjPXo0kcMNMn0bCwNj3kmRHKjxDxHe22u
8MWU4cSF4gIcyPJmSxR6kzD11W2HI1PtTZll/ZMHsypqdord+2yCWyC4h646dQ1sMjveFFUyqEdu
gGHi5fViORAP3bY4QgKZHMqOTFOr4y5VTTIwkdxnq7omBVNzLa5LsMlZ31TllqetXJc4WfEj0IxP
0haHsRSw5qqDhLr0q4KCkrz1hs53elpR1jesH6MmGWE9iKVb7ltdOIpDIl3hrXHqqVMoKos9Ri/Y
W0xy4ROgHTKWSBbZ84CHib+sMzZmk+Z0abln63TDd9wnP/JYu+2YFlwkyMDRMNdLsoGUrS8Ee6+2
vK8NScJxLdf9+zR1LEXLk3ejeVjB1sOJp1HSDxcyKIfZf+cfS38N3g06kFtTljw+lEhO2lG+odRt
dchI/ubEFvVnTqfcfl1Fl2zPk16TBuOQJf3pRee2Jt+HqFWcvVb7utabiv54DhXXjKlvrfeRnZhV
MHbJoOtHsUeaEGyl6gIN+QImOn+xOk5PKU/dzT6v1cHJgtxyDGC+CRRUze7HXz2MrB8TQFpPLElp
j5gC+5K77TLPuBkupev970SNydsy5SU7pQMDkzuMJlT3S5Tqp9jBfxj29/k9nEPXuqQeLiprHG5Q
tixvPSAn/bRFCpoHuxfNGoFy0UX5W1lOpvZzeY/JDzwGEIpLdG3i/hZH3Hb2ukxfcbr3B56OlNdS
7hbcG4SdpLmLmt4hAaLl2Dp4P6vDmdENp2Et+gMWBgLDaO8vgZa/y7K3X8Asyy405lhwROhmiOkX
kWv5mgSxP5ZUjV/6WBkQqVbB+VLv8VA5U/fo3/zRI7DQn+iW9m802dXFjr6s2nFaaCPDGvbjpMf8
4kHIzV5dVBYvvXAEQQOpnYro1Mlic6LusFdKGD94Fv8ebOfta55T6uttkHsJcnKyOd8OV4eLs/B7
gBFQqROvkBW9LAarbB/IPLY93ZLosiUZJPowBHDxRbOkqx5MtBt73OBcEb8FKlLaVD7b7O2aqbz/
iV5MLgjNSKP0pAY1ZHfjvgnkC/fThqM1Ubp8I6tQ8eNCVqIOMB7xE0w2DGXnOdoq8SPCzkQIW+6H
fGhjMzJbr/mA5qqyazE0WqDqdnVHIkJE7XO/Du87QuiXu22ft/ALMWsOBT6zZY7bW2Aj56oeIYEb
D/CF6tIbXYph/LInQLMO85QRebQFDr4WPXpfnJcrofSwFDIlj5CJjfktGOEkaZNqz6tzAiHg/nfA
LSofV2NLFTe+6jd2MYshMa1hkVOi/gtjKvwXgD1FClwHJORwa4wwOInYVKCGUhJb/4UDfnE/eM6r
czZjzkaMdMWPxBAe/ZSY0gL42eccuZsYq7AGqwOVf92tG0cCjF73dpO9Lr9RuFTYt9KxuPxuzFKl
Y5sXS4RipZvyaHuhLox7X0dpWhBUOZ2WTdURkT6YUO7+bwYDC/FbD9BnHsoR4ZXPXrC9goVGPusn
pJbnfD9MG/yKb6ohSucniv2JMzgm+logIB6pAPzNJhhSnEYSM3cinPFYtlnQu55rQSntEWwwo6NG
+zIujUeRisIadY91X0aLEtHdVLzn+k2YaN6O8xjZ6mxMteb4YqFyul1SsW8/eZVDXUcZr8xP6/iy
HVUfy6ip+JrcDkvf0WbBNN3e+XHMenySYoC81WBu1Gi1LeiwFgqDpLc1wMIH1hZLdzf36XLjur18
XkjqraltHoJ69EKIWiMhtobMsV8JEvPKcT56V6J86RGqu54DMYAcWLUWtbEO9XNtV+vMlyJxBfu7
IaynPAQex6ylDnZec90bpKacOjSOdwPM5rDqSCLJpRuR0nurej9/q3B86pZYmyWijgfwJt6MCGOE
lsvH0c0esK5vijRPiovFfTP+4xwZbtDUJtWPGeV9wZq86uPhGfFqDGXQmEg6rDUWWU6aEue0Bz4R
QQoaCpYMD+Xo4tBobPhXnuTyILqBTthq3XqZY2By90DgSP5UTjvlF7fp6hewxe9IfbEpRUgQhahh
RupR+jylffcTDi3oMnqJY3IYNb+3Nq6geoBljjuLomSNCh4ROtCExKeh0ETcL5YYca+71dyuSs3j
P8gkt3+ihRvT7muEz5jtxRtfry0F5+X0LPbMvVFUNLbtw4LGE0w9u9fCFfII+X1F61G5HsUJiDgb
4hvLHRMInIQGiKUdHxwkKgj9LK/YJawM9Bt3oajTHJqKM4ZDlbkjS7lET6QALRU0t2Lqt/NG+94K
fJTVxwYeBd04HPaYlOO1bKDDl34ZKnpIIH1Z/u7ofLYmYsBif8LAA5nIOi9NdpjQ96VYmkP6ogc0
1zd+Gk2djjhAVb2tGrmMfbqy9zKXJn0jbmVb46VJ0LoXmdj2etxKEf0YhqT7VV6LoVO5wzfh1VP1
x3Jhs3MMlCPpm0VmfD1VSLkpm4pq+WfOsWXrEiE0DYJu4uwgqqz8f3A2JwEvwZcHOLZ2GfryMibH
PS1c8V31UQVF/VB1wLqjSsLryyiYy7SogKS75HSe34XYYWQILI6N0xu8B6sRRTdz5DTazP8GGNSH
Wy3S7o9kIlQ5Iuf9lt5J5rLlNepimv9JEAKT/wZYwoD1jX1+V82a4+yImW/SPlnck666QkE8h2lp
1tM+fhoiSjGfQVET3+YOFrnHatM0bXcbYnLY6IY+RMh1f4HLd5J9U7ravkRRZr6VXZG8gkBiw83c
QUF0imZAPbuQ+3agWQmL6jBu6hveOb+dEg6iJh2R+Q7Xnmw+z6yqliZX6NlqFXX8O7Tne73kUH4p
lTl6q3cVPRXU7fe0Cqw8zh1Mcw4i9/vNgqCUm0SJ+JwhmRtn3kTMG0MD4x9VP0MPv21wsKrzBd3q
i1thWvwTrjJAGox3GfuOYQechujm8R5SN444FiqSkBk1CJohoKH2le0UFSkBOIbiaojHPILhMWIl
Wg1hR37Iyx5IoFvTGck7hQ7DTapi9YZAgZE/p+UMW4MdmSLPAx6kJsO1NG9wbHvrag20lzyiECyy
hig8zus8d24+jks3sibNCuV+Xdnb53kSUt7uRREE/gaPzDNaZSceSV+4W1SWAzmWpYrmE0jBhfuC
4cp0wDExTUed56NpU7aJBARQZBEfZhfjEIGz0QXfAgBbp/JZATtyoOFv3ttnE7Fxa6Z8TcQlijYZ
bmCoF35HOYLAaoGw09s+zDu2T1fidXAXH3iVregwrbuQOUEJy4bp1iuWP4OPv0DzAsdSIHewHiFZ
0X2PAgQSxxKaL/8K5HTfcBGZOPltS92nBVKdeADWZcSqpvOEmdvwk4XFyAZfChYOJWdoA3Biik02
bOkUHPlhx1Xdw/SvBFLjqFrP+5wt5U2BJHik8XYbLYc6ymHkeXQVuW7CaNz6Hp37gr4Nhw9vx2Aq
d7aQGVV1Ou9WYBtjgvtnxd3ZnZW2cd9u8IiPwS2WaZa8zRkqtHZzlWZNkW0U6jVLPX8bKLyL2hh4
xvBdAJ3LajmtjL3Ge8Dp0UcRTS60SGTeyCoVaTsD392aedoA1taM+r1vRygT48dMLbr8goibYas9
fM3VYfVdjlY4DRkqmEol9j3SyAmpc4iXqi9IZ9qKG+aVK94p/lHum0GBSu9yk4iiyUTB0yfRuxg2
4AptBhuMlM8elhT8mI4mlr7OYR+xAZJnU+jrTFgYxmBR7ygKZ190C+LVK9PdszkewjnJ4n26rxQm
DzVVxCEBQDH9J87JwB7S0E0gN3Uxn06IYojSJ4guC4o9pUlwmGhOXh2RSOr0EXQ5JRvMCfP11+Sk
iRD5GWx5jgSwwe+xkNcvRNFStYmu1IimHo2efFiBiPMGiiFr1houWkl6G9M0Rzub22g6DWAObb9c
6ivTdpR29sbhvHatzpXiB0FIubQpMpYsrxctPTuiwxBolTMYCoJOLK6Bd8j/m9uRDdV+6WxclA2U
T32Vt/AWibGhhk6CoYHh/txf6LaTgJrFquzkp2wG/2RBbVdjspDwGmrTMLYLloE4ZvuaLH+KIeci
Qu+QZJbUPYEtz1/FpYBCkWPma3GZStSJWRMJXd3QVKV+P/OkJOXbqpFNdOcAMOwK//AhGzPUIDuZ
H/NiEPu3CP+aKqoZUJB5PV792dH4bmXYsof12rPfdtHMdxRfYIDDMs13ff/oZWLQrOiVUGzwjAOA
LRpMD3Nn69jIanofPPp5EAR9IeM/2m7RgmKgyNEwzRYC8g35S7O+mGpey8cch0ePUrEcw2/OMF/7
OY5u5sesz6YIANGiyIT4b6qHLxnKfezltCqy/KhQGi1/mMpyV9Y2qeA/7opsLb8mAJsHBBphomV/
VTAo5m8qWufoae4xwvyyVeNi4MHhS5E2xbbAqRtCUKXFmUlMcrFIMkWOukDjQw9IBl2XW8is+9w1
AVPRWcJ3UBdD0cY5teWtU5iN3qG6LukdyqLMvExi5PpS9MTN52gVvfxJ4hi4Fb3WbMd1ltFaiyJ1
0d0cw7LsS7SadcAZh6TNpkJlPB38Kkv9MBgL6ZbM42L7GgR4kU0ZG4wtByImmCbpPrLvJTWq+0oA
mjbphMSOcQuXKCAxHiUrnDrF2ameeNRTSFVvkmK368nPU0VOGnMjdyM4DfFbwmyeXwaO2XajYglK
ywFi5FgD9JgwusJAy+x5dFx0mq4NoXKMauy5e6rMFaOdchi+HOMEYoHlOEQJJph0wtDS1wKhgWXt
l13lrWZFnp3svlbhpLI9iieYFKZurWpOeqT/AZVIxrs80ca85QY5AX+KPlvlHQrboTiKnK3Vi3MY
NraiB+4NvS3o1k/DNAl62/Vi4i+uxIu59WnJzSVeERIFBA+aixtufMifxrWQ/WUfdcVf0egBXgWU
jmp5AdRWSsxgMrgODnGzYjOrqIGbDfWqxWS7KKsjB9n9aspd/IAnZ2ySpqpg6SoPEsNNs55RgGm8
WFuMSj/hnp4wRQG9DMNh1G6VfyF47ZALVjnj4RXzQCC+G3bysQqhuEMTTaPbNOoArdc0hh9jeh1M
l+lNPFKqbvhYLPldEDNk20nqZ/vDDWsFTJuvMMM52l7tntWJw3ACU/sUNMJ4MeUG20ctzU+5waTw
aYaRiEmPV/PiBJjGnm8lwIVQbWNTSed466W+ZiRaQx9y3WXTGYakwZ2WSa2k7TevprvUwHmp3jse
J+csqJzcRSZJoiPm7XZoRdlXaDjVYhRqIyIH8s9ejGt224V+3J8xacksRkis0+E3mXLS/1J8jsU5
JpDtnuPB+eUeZgPafhWwV0dVM+XZfpdkkfF//ZKP6m7YVlkcwpqXAAUrFCI1htcr5oSDMSCuLja7
X2NpXGM9QnDPGo8wtmtIU95A50HB/8iyKzt3K48ViNEPYkPK9WvseG/utQ3JdCkQ4Riu37nooNup
rN+awRTZ+AtoYgRINi8jZQCbo5NpzIR1Lg+oqTmuRhyh1wbfaeUeq0hvpPFRlGhsk3LRkP6o/Pru
KgX8CjWEzqtHU2wigkvBUAy/1+vN+LtYAUA7suT9eZkrn2CggnLqhWid2hW1NkZaul5FBnMSR5B5
VmBGELckzSMwxUi/dA8pK6w74vyErecmpmH7Y8dd7XdzKGT+Te8rzdC1LON68QDp929lIdX2eLUj
JScj166W8G1aapSh/d5OBEMrXLaYxT+V3lfFxTCIZh4w7pOLqlEUB2BaCwdclSOD9X+oO7Mmx43t
Wv+VE3rwkyFjSgDpa50HAJyKrHnq6hcEu7sK84zE9Ov9UdIZ1GHJ14p7HxxSqKNVRRaLBDJ3rv2t
tW0xnJXSWs/HI2dO6PxNjpLXtckDxI9BKTQyX/whA9JlQ2RcDDGkcvQi+eI2uoRTr3Ras0i/UdfW
g59iXbX92gOJsQIwjk69oyDF6MQoNfpwRqZYU813BurWzBcsr8Pqx0WNccln3gIHzu2M05k5V9Vs
O8kbYQF0a3w1MY+p3ZXjINIsmFqi8ClAdWcWRthZCVRS+K99N5A0rQlvR7/VGgIduA1h0xvaKCDz
23q2eLR2HKckbg4y+Vlh5tw9042oiEC9rc2+2yATrApEW4u0w79GatbnpbeLPZnz8xzqTlYrf10S
cUvbtVKhE5Fj8OdgvO9DspzFrsq66ouNLj9l9pMz/jk0//tsLFFY40zRXWys9MFDrUjFn3ODWc53
gHJNdqeMUtfdsj/qqEdy1K97lul+/8cg3u9kr1nOd5AyGpg5AFfSE9G4/dqkTodjOWk1iZg9oBkK
9Zgx4cKVrXk392i2nKwyTQ9olPA5/fGL+D1w7jtGMp6RvVOtc7c1g3mLMMUScw0H2wYUajTRaYB7
hz/+Sb/HBX7n0OjankvNspwt2Rat+zgsdaTCJqbAJQihvwTtEq5TUI7OS/XfvMO/wwt/H7SVgTqy
jZhi63iMlxlIUNq0iMz/zS/0e8/+HUjZMJyydxMpgKDKL3lnvExeE/0pF5T1fdIW9XlbNnEktnSe
OSl0yyFVhfUnn/w7WHIwjKGqlSO2iM8bGGQ6HgaS4x9/zL/3rnxHOkczbUUhU2cb61rPZj5GvpGw
7f+5Z7/81H9K0zDzxgJ0430x15KY6UEyMHWtH//4yX/nChXWb5/c6eidNnPG5ZK40vzWIyZNge4s
JiOyPLNs/EZhLNhjkRLNn5o0aYnvloDEiyeXRCyxZbKveLXbrr/JDHTVP/6FfnZS/xcs7vfRRm62
WOhBsb0tPZkgPctqmeiq8M/7YgzOi03Jzf+pbKNydmmTPWVr+mRwpYl91Kcq4ZASJxsGjX6bRytp
TH9wqcV+eXX/9nX+9/i9vvvldfR//Q/+/rVuOOXHyfDdX//6VJf8+x+Xx/z9e377iL/u3uubc/ne
f/9Nv3kMz/vrzw3Pw/k3f9lQkA/LvXrvlof3XhXDz8/PK7x85//tF//y/vOzPC3N+08/nL+VkCOc
drr06/DDr186fPvpB0P87ET9+3Tky0/49cuXX+GnH67OZan+8i/nsvk/fzme+6RMu//i8e/nfvjp
B9f50UVOtSWCtm0zPYxrZHr/+SvWjzg7idZ2dYc/nIs/qmKYb/LTD5b4EcyJcT2u5XKtygtF3tfq
5y+ZP5quY3LsMWxKCIe8sb+9E7/5rP7x2f2lUuVdDajQ//SD/fPG/f215Qj7+9yvylSxoVS/7kgg
0X1NA4eG+SRrKFHpeNNASdQbGUUkrBjalKy+6u18o2tte1zmMTrUcdxuFw5fN2yvSagvsxsWiZr3
BTDLRhuiuCQhlyB28lPoEkQ9fccpsnow7mGBraQ9VfTJ8joTHrJzhwTEqtWTfV127a2hzPw17qIO
FrpOdiXBasFE+/QoYykP1TpZqJeXY1KVdFdlOlKbGTI9e7Jzjm5quinMJdt92NeWCL3M5rBT5iVn
I3qSdTM5mIFjK3us2wrRw/UM77SqWMsChK/hPXa9fg7opZlPQ6XVD8PSpsuxBUs+XtrGp8actW3k
1dFuSexvdraugeM5M0RKBZZW52Y+BYAJNny0E30tRD5esjTMY4voHIKDr29aPmYbNm5rj2dFILQk
y5PKpasf+7iPAHSLpK83uioROgynFLRmbAgGs1B+rU3RUWRu8wWb4UhKc6PRhteMIBtaK5S93r3X
wGWvrliaV2ATtdftxvzkJjnNcR1Z7SotQU8J01JD0Axp91VZKrogpo65S1wwAp8YfnGYmG9X07RI
tSdNK935GqUv4nGqkB8L4Mu+mFfYuLTQuqOjx4yVbNJc+CaJSECBw4C3uNDDaM14FrjYJg6U1XFK
6mZtX62WuUlWxwjXgjy75PKdFFcgh0QImQ+OqcqPduJTCM3Oal7y1J5pWcu2iZ97a2IrKpE0V391
etcICibadShFXnxbOi7IX9kmd8IsMS81HYOt6waUgbetq5egVclyF8URmEqXFRubpzTvOl7iWWWo
YRuhDXpYcSrsfBhG+qAaAni0ugWmA37KISHyCxudEX0sDQytjyAlis1oIHMFBpdKsomm1nxwnT46
S13lHlNBNP4zGyYW9FRkYSIX6Wyt1qhOUTr04ZBG3VOXkg/L0bNh4KdaG3or5po+pHYRf4i2SYKZ
DsNmMdOlCURtVHS5O1QBv5lWmhbSK5TaZ56mf4uEtpzXZDWeaRB4Iqw1w/rQ5eRxS5Nc3YYjKc3I
XjjWLuo/+g6MaTGM1+VYeVZYQBpxei/o3YbziKYiRTlGW1OD0rsD3GrS0B67GBHpYn6i3EVL3hRe
Jx5JMsgnHHQaqcyDAMfdZEbrFb45K/2dAzhq1ZAauj/gbqC7G1fuZUxwJK4Q0hgXZhQXDnaev5r6
aB8WoxZf7Wot9rpeDA9zLJrTrOI8XI3WvuNNkTa7Oa43lPP4bFsMLS+dLj800He7zlQWNhBnkLdu
Ls3HoumZNmCtiWkF5TTyOc1RMRyNbJ3q8J8F7albaaUlWvwozUZhdmjke2fW+CLmgX67dNPkS7pm
05c4ysat00bLzdrEEzpRr10N9BjvMikI7Y6h2UF+jcX+/IsiPrhWWfnlqtengg8pBCGLP/Mk5T5L
yHHkTGwHky0/51XebAqi4k4rR2zmTNHOSWkEnobFEp89O3YzokSQatw+w6kwRCrdMFB8DdKkoQ2J
Uy9dgtEU4sA4KfopcEJF6LmXT21wzehEM2bGy5B6m6Qr9WYzk7P5qyDfaWTCoD67fbPh3dHPorHl
s2MpZAj68g/1WtwvVTUFTGGlgwkptkUbWCp/ZoTvkyNGeSybYob3s9OvNXzdFSjpstFHpe8sey4O
Y2alG0EPILDWOgfxwdyN8DZtRNtO8Mdux3Rx1vRqyd0QvUW7cuLZfiviHuY5TZgxKSaYuXwp0huN
de+61B3jVvZaFyYiGkO97voHwTp/B4kbhVVXe3MwqrzdOVNi3znKzp8MWknvBoNpEn8h6G+jPFMe
13LO9rrUU1wsYtpVdqxdNTIRe3sywRzg2GdybaYyu45FOeUbw5rWL/RLe8aklOlDSXfqMM3DvVwB
CUNWS+ZHS0inN/ZteaTD2Re+EItzj02z98c+nlpya/XyyhsQvW7taMC8OdfJB/Rf/KAyK3oym4vV
SdMn+SWe+izQ+s6G5De781SWzqui2x7O+oqgmy7lHuWJpjah4lADjmsbfjpO7n05W+4JWtgJC5oc
p7HT7BunTVwTFteIruKYHu9K+vJBmmm6jZPVOgzapQslgNS3rpYVD8LtS+LzCcS68IF/76YQR3zW
PAutb8AXgZ4ISRdk1jyfkjSjp7REmr/onn1C3B3fYFqyrW7rKljZxXajLLFi0f3gRJRGQH6GYVdX
bW41N6vnMJRw5aD8bo11dZN4LL/oq7UMdFAGv1Ve/zVavRq2vjK349RqV6u3qvfSY0mujX58hFaN
AdNswvMsN/au4jbOwcel3fmVNOPbOE902jtFl25bASERM7f4oNDV2Q0aVx0BdYzjWMJoS01Xu8bK
0h0qNCsdrY8UtC/OTzAkMw2khBk6jIC+4mzd8m4O7TPQaUfyYwPnWi3RPp/r/mES3brVaEY/9ZnE
/D7SL8d2xX5NiXr0NOcm0Y3q0I8azekVpd53M8c94RGKv/x8fPh/XaBfp1/xKNUfw/+GCp2Wvmfa
lwShP6jSk3OXJ+fq229q83888pf63HN/lIJiWrpSevovVfgv9blHfW7pto2qIaR1Gfnwa3Vuih9N
z/V4APsLkyYuUde/Vuem8SNOHaa2CFd4NGrQs/4H1bn7c0LXP6pz13YkznqT8AuezhbO97GZeqmD
mGsLVboBYhUUSq8vhkLDSja9Eor7Q0TOax8vehH2nZMOm6bPqZHipYuNsO9NBP2oacdH2q2SYlcM
YjsUWnkNVDJsjSkZHmrES78y6inIRLlKv2Gd3V+am0deUBli65r2k1TOdL0Ib5pPTq13IEx1ld4K
xn5LH/tRglJfZG5y7Fy3Z/9P6uLBrgax+FzyyxII91L0MVSokrvaZcXx6yyd4I9iwYXvZZnHOlyJ
cZ+PUfYwKtHuW2CiPDTm6pOo6hkGOjLUN345I8i9Hos3NLN6cnuH9hlNjiLyp9KIdpMgqDXQJmeq
/akqrS3nrjHedhYDBLbpOtl12M9RepMOBv3nPGntMozdZtWvzDyycj9iPc+xgeSRu89cw9L39kqW
8ybq7JSWPnz7zJZbaZ9rFUlJvMqSnkBAsnNbqvTUmyx3fldDChxp0TCK2isIsw1Ky+2cEH9E7/o1
o5M/xVOt3gjUZ9CAo4b63Vw16yOxXY2ZKEPTnKI1Xa7niS2Dikr2LacvudAXZ3fYG5o53WmrNt5n
VleSKZtwdMmzJC42Sztpn/rWZpWJWqevd3bbO3eaKSKQEptulr/2WOMDGv3FU20V44LpT4d/t1en
qYO+8IwPB928AA8wirfVHaxoi/ouBYDUmu3StEvxduIFwC3mXk4gCvTpCKvdbI2mGqnYe6wCJBmz
3nXd3hrq9iHJPP2mnVOhAWZmIP2FEN4mF2Vz1mkp3OjUBypYWqipunHzK4almYA6eYPXhQBc6oaR
vWGplt1gt/W2FsayTeJ8fnWXCGdiXMl9L/L+ZW7q9NWWGVutRTOMpqbnfSoR8B+NmvnxVcy5z8ao
EeSGnG4zw6P/nos0AG/Ir2mJyC3Uqty5bPthhA1nR4ygFyobWDTueUkTztINjvf1WlOYVmuGfF0h
xdV7s0wwSpFNvxN6Ur50ht0EtWdRQtmlDwxwweIbvx2Po8ltAKGdLn5Hd+wB6ts6pAm/6aR0L0yJ
iTi2nMZDjCTLcxNXTYBLYr6yBro8ibuOQcsUycWHgZYBvhne/9yM4jtDGOu9ZY6Xvmo233KtWxjl
OCWGSS2qD2+yh3sVNWaYcRZ/XONpfdHKztlD6i1yO2Wte3EQNNVLkVTmq11nnLrqQX2opMteXEMc
gBrV3s557kzH1xVgyHPuFrNs31qz7O+r0jbOk4QJwUDpykczVXpQJcxJDbISmpcOFUO68Gxb2Way
ljVkPpV5hlQdFiCr3n42cS/d2mORh900ll9mJnxgq7Scz1mi9ZukJCQsHLElPlieG+2XBl9jWtbF
N7ePsI3VrU6i+6DBWeGOWKnB9Kz5MDGnvFwuhCdrddePxJ2mJvQmvXheW929X8r5zq1TrEZzMmDA
dYUx8Xtq7RgWpme8WRZy9k7ZcyVCWRTRjWW5NLhYIx4iuFlQN3Z5aK15eWWqSzEwFl6v98zd4lhM
IWd95F29ZnzyVpsAJZjOk6JOMwOFV/mSBxg/MN+hOjudzd0/qorWl9cUd3oKYxk0kp5cZ3jzSZjx
ALG/put2bgbJgDlwdTuNINU9Hfzf4RrouqXdxrapDz50X3e16pwbw67oOGITAs5hffFEu6kwI9x5
hlVcEpC4SRpUIQyPg9k/xGbR7tJ6TmqocdU/kueYbhzHwomSSedoOQVem8K230gDzK8qfY0+a1P/
qDflfMpiRe3e6Et2j/6Sl/t6ArEb+9UswbZjdcjnzlwQkbD2GsZinZzcG64LnLIoS45MbnMxyxtp
CurJDIMXb0Rhr/eoNPHEWWEYHiM9LZ6SMRaf8WJNG8yQ7tHwcFoAwExX2F6dU2GOJaCBYkKQpkjt
yvNZEsi9LPuxnpFYso6gl0mNFadDfUq1zYB3Rdt6aZuKYHJke82tYD47CC9Anll8NIfRuVpkVJ5n
KOuzRtLbjtKd1zxZVveNQpmokTo1n0aQ08168YB7OOtPcdc1X+Mons4wQjR9Y0sMHnH3eUtnjpyA
PWgAmEM6FC42s+oj6jkm+JdqYw8Ea23xWGA3MiEVDkNE+Hg25da2bi/v6ALQhBtF1FtSMYg5SMb8
XiOG3Ak6HY/9lomP7LdeI9sbmbC8wFKIEk1vGqezZhXIHtiQsPwOi/pgwlSpbo1cJTnXnZ2P7J5u
dR1B8WwrlS73sEgZO3vXd/dV7ZYyYIYwR/Uygw/MKVZP1ahaNi+6vDd9D5nlkip3lYgelNq2MvMb
7EJEe9NUkx5gwk+PUiyT3JrmqD87zJd8Yc/O4ftxvha+K+vxM/y6OBaFB3ruCPksk86BLOlId/Nq
nO9BbirtWKTRqh/Ssa+erKq9yIlDnx3XFuvUMakW67VuaLuGs+gOaQ/m4KNH1FdjP7XHoXbNh1n3
zCtbJvkWRRLZxosLf+X0ebdWPW+IZNH1NXcYXoVs6w8aHwyQnTpnVwwttfrqFfB5wMkyau0TXLNJ
Wx8zw+sAD6v8YQI58UUMvHXIusa5TpMkvSmiNn+tpeFcU7C19i5qK4VpFPTzJCHN3+SazpgwnE+6
XTS7xcln7Js2l3Nsr6HsGvtJy6z8QBZCgb3HavpLT7F3nzNnUNWmwfi9S6C43qpYn15Mlk4MEGbX
HCWk+IYms677+WrOe3MukisnrdVhWejtm0PrMKwZ0EJZ2CW1LIPwJr3i82IubeanpFEHheXmbx5J
GwOqsOXtu0j3bqwFp0TYGvr4HolebhThTB2F0UZvLnCU1Z+rtPH208TlrwjBPOJafrKXqNtNcnw0
3LF57cBjd6NNQKDvjh4rVjYKfYdJG/GkLuLiMeUyeW1pb3NSxOGeokeWHL8NHLHQJfOVAmzPglo1
Q7ypLNP+JPth+dK4Hn6WhVUdfKOQrOpZGfVqj5svulgqKHT0uHD7gI+ZgNBIiZ5luyne0taZeBPl
COBosn3uosw0gjVR+V22ECnqwx1GYQ18cefU6VOhx+5dnNrREwyuqwWEA3GWtCcVMvJzRlbTa+29
EaX+NOQZlDTpu9BAcUdPLbEJshqtp4mpqLzl29Xm28teXPelrp84ftp4qDp4GGQC38XxfCgNkCYX
GvOu94YmhNq8ccvUuMHoHKHa6NN91NbpKWcA2JYZrloSDAZ7LGI7E1sCF3klHKPa3KpSZjcG3vMT
vUnEDI1B1+Weqe/DdbdSLIIAC+dFjAK5cx3qxArNpdKcY0uB+KI4LnuhNdvxS8taxw62iAeG4kGn
WIoqcWu0VYEvVPNA/gQY3XPWrfJmWpbkLnYHzeGuWBaLRWxer2gqtp96x3CePQRg3N1uBEFYjQ5s
eS3uWewY4FfSDXjjBta31jJVlNAayh73TPUIYhJfN7noWFGHmmiJtfGuEJWSD+mM5RAmU+xivaPe
PMBxIpkVKwRbYLtDr++bcjC3zMHtk31ZwP+xai5Ym1UvIjIjCpPO+aqXfEpDHFuBrXo33bgejb8A
S512vgDmj1UcQY8M1OwhaVDlLQqxeqvdC9fVjkt1rYB/WxvDS9Bjbll8/FL6rYcV/a3PZ05oiZ1l
5S0eRZ1Ul7YtRCgSG8BEgifPoTHOUxToVdJbeyLcAeFqLuV9NJryNSKzJPIJ7ZClnxOag6qp2r6+
0qD4GIZbXSwGJNW+4rS2493g6N6R/uA0B5kZp8+1RqzvfVl3i9raWW1/oC0x26Rpy27ZRvrgwhC5
WNog4bg4bgfL5shRFPj0fC8xVja9gim6prc8cM+QNGOVNEpIf6PWYPU/Dsm470hmOeI6s19ZlsSD
wzhDHCmRPFbjMjzOS97nVFPr64T5SqPVkOLtW+tsCPDXFqvPkrQ6/3/ak7+rfvympfm/qIlpuuZl
jNLvyyMP54wGJfrIP8sjvz7q19ald2k1uvKfFJBflBFH/ohzxDUdoRu2Q4I9ffy/dS71Hw0D/cOT
xJTopnX50t+0EetH1BSBNoKs4hk6E7z+B9oIsSe/CYtCzqSrR+v0osPQJvWc74gU3OuzVmlDv9VL
9kYmU81A4WZxURQAgJ1DhR0CN8s89s5OZhl7S8vkliostZxIqw7njF+asXc0mVq2xWZKadpKapJy
gdkNYMIb1rlJVG2QqdJUJ1nOW+VmFqeu1oUzXzoLDYGJsivZkEKbAsWWQNzE1HVhWlbOIZHYyDdK
lYwtd5Ysf2OnnwmBsEgI33gwv0Q41SXj73Ts/qeZmJgvoDskTboSP+0ovbs1h4dlkra2KZs1Z+5o
Xm+aVuUPI77FryP5J+cF/0H5rBeR8wVrbfWJvm7cBYuJ6czn4JQkHA36+Nuou9lr4ZXQkhyXRvJF
JjfHmDCW82Ovo3gSWdqZJ91t1duyNETpr8v8hvw1QxxUenOTLj0n07IystF3KnRnCjIz0cNi0HAX
OVlME2GkUc76RNwGNCik323ZEaXgL4aSbw1+jPisM2uT4oKtlIQjimK4KbvrbuhyCwKMjKyiiEoM
oH9ZaVd9b3GwYtyGWkONTB3r6I1Lz8G8qmvjQC8M4WKo1KtSQ0a7aRh6foEcA7+vz125bbMq+4KX
Kz+t9IDvCJC0vyWGMT/jNWShxMQAxzfNbXXV5CuauAXKTgdkal7KnslGI3ozPlyB75fWRFvj0oMS
fUlUPLy0bYPLul1lKv12tesHw4mzdsMrmF/GaSjuqqZN7nPyVLotjly5T2j37SxMKJ+yeOasCTmd
uhz5KzVb9GnU+gqmOXZXDnAH5hSyNQyEF+KQ9po9ZmfRjziHSHyJraPhNpwORaczgHAxcPJQOehP
zMDKug2jtpbGJ7uiJRik7ofIHxZXkVi6eP2Lchx2blVM8xu1o3fKUinJeZGY8jbjEJXE1EmC2Djd
O5P0jS6trB39qq7dRVN2Me+2eMvptmjjDu+8OvWlbd6rfvKec8JFfImahiGuws0RSLw6d1E2WAUd
PNgk/HbWnirLujOSdTjOo550u6KvBB1uw6veoBHyowtKo4VG3TlfG3wOoVEh728xAwxXabQ4dqDP
1sUUX00bWdXOm4wRcfzSSI2WUlCLmxCrppyg7Bh2wDSj7uBBSGfbmtqciBydlveEzrbgbieLx2aM
vKKNmclPnAjbV+IGvS/O6Nm0AgjrgDflybNpyQO79l7VmHoFhR6C3TIY9tkVqaPfxuyfzqYsJvKv
5Fyo2xY4YQlz+gpXHfVt7K/gwNnW6hr1SdRJ/yUhWoUzqItHYNexDmRbM1+Vtc+puoUfOzo/OdJH
S/mRAxhwpOs9Cepyl0lRCSnkI5kJ8tIUxjigb9IcF7EPE4c2u862EWLQ6AaSD4xL6zvyuM1J81o8
kuKYM+E3XLDn2tbScw6JGu1NmRTfllYZ20zG1qniDmdgtd4nXzvHqW9ctxG7WddXTGzKSX0zsuyv
7PBEoCyuYx/nFcPCTaw4u2krClVW2X1gkEV08owsfuaKgtgvJVdl1a31ls1kecvVUty0sadPnFpb
24X0jc0djadKboQ7fs06e97RFcY4nCwlZsqZ45DKDGyjUMSjc4oLZ31ksRHlUy696OxlmndjEjLA
D3BbrB9xk39KF0Zr4YT0XBfmvdReW31WN/ko9Q8FywLXlsGCcXZsC9fn/j7pull/G6wWiTxvU1Pf
eQar4wt+ggw/ul5a2laN/eLubBz53Wayhd4Hw4VkuO4I0dm7MGBPXmRgbTMmtfjlpWNtIyBWmx5z
7dES6WeEnHJvFSkUltmoczGr5lFNI5Ek/aJDCQjtkX5eRSq4jSAXkJHmoh/IwtyoZR3PQs6Ws09n
q7qTOckIZJwu48FAZD+4Rbt+QlHAmYWM722MhpmSHNYGO33U7XIWfG+UvqAFr7qvEq/YShoeCDMm
tsYc6J7laML2hkbo3tbgY58vZrs7k148sMKsXop49tK7EqGMBcWMheNbOCk+Z3gq9xglZitQU5N+
cxS5NklK/xV7Sytpwo7YdZ9iTY0fM2BOGYqybD+LzsbQOPQ9hrUI+SiwtbIegnSOxEgwgos5ecQs
4Ytx8QgXWKM7RR6bvnHTKB5Db3BZtWzNoO1B+4WNm3RQnVPu1iwRrm0Z4bWX7oz1wTT3sRoTyDWV
+I3hjZsm8sRVlA/qDZp1ivyYCKzEt+HzCw7JytIAINzqJMbOuqUYfVCFO4ckxr3W8ciNGWPSJRzK
I7ZRRMfUQpwgW8X+NieZfogT6RH70bTBMDZLaC8pXX0SgaLWfSdm48sQ29rOSIua8Ky4VIHqU+J1
Ba3u1yHHpbSpIVbgfDhT4xeu7ck6QHPlMP92mzUHcrkTim6N3IzA0mi7E1WzWG0Qc/pAHOw8spbm
xPtW122dAEQNxkvSeNrKaZS5f/spL7z5ZuXy+YYPDZP8NFLq2EnBiUlH9jqREbTg5NCzfU4EysYc
Ib9UUoxHNSODQ0m5Pf3kNDuQKKhvEoCCh1wYxVaMURFGzIv7WuJ5/vDSaHgrPAtX97r0X7QWA2u+
OnYaTtjMscjRr7rBgefQlp0qY5OT3JbhXahyByd/rWnPdpIWGLLJt6kDL1dtFeJgHNeb1gO43jBe
mizHssmShUl1uOo3QCnzoUk166Y1xjWlbc+0yU1tKOuTCfiUHSTu/XevjUy/dAp0MRuh9VCWSLMB
K8LobknP8W7XtcDQtFadvJ7WRp70waRxNRgq+VI2vXUluk6jPzQmw5fGHGA8B0SBz7rJmFgsIAOA
gtK8ldWC06G7qxyDQKZBV9ShsVPQv1sEh7ucd/naACPj5JdbrgMj41zlZRcFjVl7iB+O2b9QRK14
2aVhfu3bpfuksLZdFSXxKGFlXhQONqX5Ju4klrFCdshYaPSRccmPyW6VaySJT0jIEDYO7vTQyIfO
OY0xuaUCSTljOdPN7TRhzKF0cVuivwAKWN2Lcr0WBbdpMEvPwx9WOPcTaMMLaL3rBsJL6wPZVy45
i63K9pWRYHnLaARCoJndslEpT3lKa3dJbzsjiq/njOCKwDJ76hck1nuzKZ2HqCfSyo9MZ+j8eFyt
hrXS5DrBOMrvbNHg3I59Fna4mcJxSAiRY85idy+wyR1VxNtDmKBxSaJKVoGnn6qYJSNZml2qV3m7
8RLbK19jkaGqd6WZPuTDwnIRT5fqKEuatWEm9FCcKRSihwX1Pj55TdPrNBEGRBNOHHG5Ae4AUUIF
o3XDAr0M8ITJ8JITM4/GwR59q9CDjpUaxw23QPdOk8N4mEie60OjkcV9ss7as9nq8sUcZ7EzRynf
lYXyifA2HT0htLdFj7Q2iNoMqbvO1BvrL+WC3Q6mHZRen+3K6nL8nkrdOzB4Znmt04UTMl3Q4tWx
9WYILyZzmpcF4Xu7GjMbETAk0PRBzJjVgkpZz4kK0AqqmD7F/rL3qP4x/I44+esxofHUm06xbXV6
YKGTsLv5dpK0yy6ykji9WgcnPwplLy3KlkHESpoVDIlVEgJwrMbya98x4DkoJgXv1XOWerGzhSEo
TjLNnbHTcUNoAVcvOBD2uW5kzcqabCvI4R1RCataame4HXe/kJ7i1ag4hcgOSZVhaAjWkePOpddR
e5/aeTK8B1FTl+zIzDBJI8kZPOXi11dnUdFcW2In205EWPrDXJDFato1+RmV7Rws7icuzBXh45Q4
A+FTyrJH68JuUbBahL8ShSCedPab9SqPlugee1Zb3BGDRWIVO4KMzVNhO1q0S0oIVKaBxMy/0OF7
rMAqx5GTSlGJbsGLnbRte52sNeURjUiSTU2jKe2bIbOq6EqAqCS33uQq55Y5ZdG0z/p0uHB21T0u
+lY7eQBMzdNS6Oa6k+0irG0/r0l6+E/2zmu3ciTbtr9yf4AFmgiax7s9t2zKK1+IlLKS3gQ9+fV3
UNkHR1KqpVv9doBTaHSjUSaKm2RwxVpzjimNJE4eYmyk+QEL3TTtqhTDOmS7Sf/hxUlqM7AH4/E9
tcMiWDljaDgUSQxuAUrFg1kvs5iGMrMeVbzG6IeoZxNOpv4daXlD46WtBxzzy3QwiOXknfL5VsMh
dY3uKPDj1iCRGuNApku6b8OWWsIM7PE6Kto896fYTvRdVFeWiwi9C5OzUgCVWMOkK9ttm5rNTmlR
D6QzHOw9kQEeWtO6HMGTJWBS1l4ROMGxUN2kTGYiJvQ/vgw5zUnNzprHcZmPV2qc8rPMgmizBmMq
0UraQ+tWjKGKyTsEKOMnhuREXd/xkbIbX4yg9tjlBqRPA2JHsYrjps9vsbTjuTN4h5nxdC1JzXbF
RAXjfszRrrH7y0R53iPMHylWQBEqBwGxcMCP1/E0H4zQdfqTSBNzBoBMOmI1MyjYOWat7NXs1tpJ
nKePXqIFVORGFV4y1+WbKILqu2aN6M4yfb5MmvAq6ZXebeo4ZbhPQ21pt1p9sk+xtkWbOMAVbLY0
aHmitODXHFPr+YaTcDKixdBHqzaLpucprC3LbwYjpGDV++aIPrm7xtFtr6FTWXz/5ZT7vaU0gVss
u+rg0ZAlC9/1JBx5Y6laAiyqAXgUm1l/2D81jttlVO8uXKMSmogD6Y5zzSFu6tBeN7gQ7prQCrkf
7ozTPotD4wI2cmaekYvVhxv+bogEdHFBsqqk9IpVmUejsQYQNu5HNJ8/FVs/OBX4vLeNgZBzlWJr
/ZFrduFrTQZKz3ZwH1ZZA3oynw17lYWyzjZzLq0LmYXWlYpLsbgccj8xJ31+sgx+DgYP9QnPZXvD
L+8dBEgc/v7SMUoG9o1f6cX4I2z08G6a4vZ+UmFLUHdimMfeMhy/wz9hrDsXsUOY9k61TmtAG2un
NGAaDb2sEASrRMvOva5T7EuWm3s7jQu7Q17mneAWnHKSxkp6S4WL+ncDStdDiBMAf8MLGDGhjRO9
3wydG7BjK+gx/6vt0gGV2zZmiH/fu/y/VNY/nqMf2f+5rH/8/LuJXvcw+dv/9Q/43cb0nL9oH5me
jpJKGnQfMcn97mN6xl9SeIKOpGE4mC1eSbzocILb5a82Td0TjonJ6L/amPZfNl9S6Tr8N21OkrX/
QRtTvARxv5J44Q2hfyltmqymCYjbeGfh6wo7wZwzdn4spUEFVrY/ME54O3h2EAv5/JdzTxJY1gbe
KdTWuFwRdjwe7TZU+jqrxlZsa4aVxUZYc/tQ531Fg24mDlmr9auM4QZiVQh+1BVoQsQ6mFHZZpQ/
jMgGFOT5YPSnBo3BdoUEPNhINaqdmikY5DiKZ6vRHufem7aybooLNdrJccpnDXh8cMnMwzh1sOGu
Ydp318yh+h2wXEQ6VAGAP3UkP1mFpX8XxYqzXYUXZzfH/WnUolxLU6PfwTdwDp7VX2WyCR9gtvRi
WwoZ3kAJKe4VPu2N2RX5ZY++Bl3s0HR3GHmtb048h8jya33r1X15JuZQEEbLsAcoI+eJuqR31fVU
V+tGWnfxIE5zB4WvZxrXceHO5rZvkOZj/YU6LAK5KtqiPVbuSCHcQe64NL2+ufM8o7hNOKjPiNSd
ALdvWR1DZucbGPvxeeMa47bF1P1YFwUZm52HKcBjwu3PmALWCROejZTOSVJUZw2U8W2BDIPxOFsW
X8tC0JZZfhU9OoexUV22ZlHfhbDBfYpgwOC2YtjmdE/TEMIiInjgZEQEhomAwrZYOV3vHdo4Pw1T
vnZ8DaIdhzBU6igbCMLusdqb4MVH/Cj7AJ7ArqaRtvGMHCGHKTYZFZ1l6NE3LCTP5ovOyi6rGysz
xDl+sRipquZutEkAhyiBmCd2t4vVrJ2ncUIIA5Q9dctwc14DH4ebNrSMkN2qj3b/jXWdHNU+9qYR
32gRpCuV5MUh4KAegdFXnJTHIfk2Ny2wylxYJ5JAHmZ0DsQGu6q2LxxYwGXJLQbuFJhDhFgZF0iw
lJMMyrd5awencIihvbV8v4lU0D2CUxLrFNr+tecNFTRTFNGQK9N8A7IZNggQOT7bUP0qMPGaamB5
u7n+K4oh/W9pSnls0UITV0UUCJLtgzx8UCIzu73rBtOzZWvtZQWzHQUhCBWYsdXQraxa9D8iQBY+
AIG8WeWVHT8iymjov3AUWQ+lrn8b+Ugh/TdtFDA0+CwM3TY9qMKkkWIMAcw/c3owhtCFWDabQbsy
dVzEqEK6BM18TY0npoRkyapxrDMTP9TZMM7aiZVnzp72czyfW3HeGddmXVrGqqZoD3fCqyzvnk6m
8sl8aAwwQkSqrqlrgeAR3arR0M7glsQ+0BLJgHL5XdKt4rDs7ZLMidwb/Fl6toI7BF2Qm/JgAivc
NlO//FiRj1sNI0JRDVv+MeKE5Eh1cFNGjBdMmYtwTUXWGxfYqcJ+kVQgL0VptjGCAn5up49Xbaz/
SpD9bQtYB+uhMTGV0Slag6I3V7UyzB2wOEwNtOnPPWeJzLBiuZpm0e7i1ECzGtIzi+mZDmJjeZ1z
3XsjWBIN0z+NZI+hKA4GAJXXTeKG54gd701U3WtwqKe1qKq168mfBkVs0deo+MNir2Em2tN94QBc
AH5jNy3OQtMqoOo44irH4OKD30oRvKPzzxRYp1wgsPHYFDpbnUahJrCCiXQ1B+6ZMPTmDHQJONw+
V6dZNECf00X0U/RNtndx099jtC3OeyuVh64HbgLoYoLAho5Eovu8SN3K2XIeLq8cNGLndUEkh0jl
vJ0ZisHMj/TgNszG67StgF23aehPHbGnynHqI6EoFo19YmKdkZ4Wir6n0kisa4WjZRdCuluTpB4s
sWxiKwpqTUN4AMgDbx0bbXem6LHSgYnILE0m2d1kUXXZVyg2aBQMK866KeyEqL0IIo6beD3QVcjY
ormH/02a+17V6I/7K6GDMNMd7booqr+7Lr4kIKjFE2UgvGzbdg0Xz7loW94y4jO6xcthrNSYFg8C
HY6Pz+CG0cfamrDwyDz4mZGmbVCwoX2dYf8kMU96WZ1UBHksmBIIQZ5WLhzHX04BnzSP9DVyWO48
eYuY0lI+WgHntTnr8OkEsuagC/rIilFykTLUnKI1dFZML7J1DmtqPTgO0oFJzg8a/97EbQXzNsqE
2ltWMpy5UWrqxKzSa5Tltd0GyTHjDLL2OEvuzKFGDiZGsU2tsfhWNzFkMIeKt7Lz+XwmYFJARhnl
AS8Z9Xuv9bAaEtPS10IUAEU4aPNZCMzpLk5aOFtWMJwzqqm2jATSLQYV+dyq+lelLGujd5gQRjuw
dpExeFtmE/EaaUh+Kb3JhlHcmMcxs9KnsoJ0pksECTRDZHEpFo4YaCv3wJPATthqerMNVOf8qrSY
LwrOz+ESU2d8VME8+6Yjw/Oqbb+rglAzSQF2EiTafDcO6kwuChnEJGcZKjhald0KtxCOolHdv6rx
/mVefW1WteVi4X5TK4HcsEEX645uCsezGC6/9o+XDKMijFOR75okFS8yXTJgWsaJyCly63YoKYYq
iP7pZrAUJ8Wi7oubQmnTluRXGtyh8pLTqcTrsU2Bfx4000b3Ae4WsUbJ5xy2hj5wDIicgNYzydm5
TmFvRL6EnDRcjOiWatST83DX2ChBJ0cvwNLyDYT2XhHJcTbPaIYil6+hUBUCOD2xYH20ZkuLyzIX
HUxk3y/OlnVfEBm0YuYl5UpX/NORWKOx94K08YfBmfZASIuTOdTGXRb9PiSOlGSOd/Smfli5JlUJ
KCZcN17Q3nHurDb2APql7jx4qwi8a5qXcoFwymTnjHz4WpeM+5J2/5r53jwdXBu3Wr7qCTjI9o5h
MuIZ4esdah1D26kjEDai6EQU0vXa34xSJgaypvCzsFSQRIWuXaUpMXdj2cqLfGqsy4bO0bUapu1s
1emOTB0ILsXcJas+McqL3AM159IkvZCtLe8LaPebHv7Zus1UtYtagM2hPmFggIyys0L3OpIugUHy
O0DUk95rf5StsUfcmazMRhfnVfLU9/WVx5jutDQiA8vuXOP2TZqrSE8BeZf8cHMMAabT0bOVQFMO
BQjtH4aStJEzjD+d0x+BtF2ZQxefR0EeoRy27Ms+jg4ORaHPdyld662d3dGzLIMVpaTyZ3o4kIir
hmkC1gzk3HXxkEyIxnWzehoHRFd1TaKFnL3iYPBsXigHTH4cymcHVN8VsUn1L2vouvOmpebFIhQ1
GsBWGcy+2xmgbDlOe8XPbBLVA70neuZuikZj7wHXO6eB2Zvs6lKO9948GtBusPP9mEw7fWTgJuZr
PKcmzcvKIVrW9kL1yNg9OncrYPQYF+ynAVbOKmVSahFdbGlPfZQ2aB7sflgXRiv32J/ijRMxgWI6
ZF9bFjQwjvmUYGD4r02SNaOtE6bzXmb4TDLVyTNnjOqzDtJWvw7iIvwuaZNd6aIVZ3hCKCnUQKHQ
DeHGFuOiK9bcG5UutVls2T9QoKQO3yMaV4cBJ+Ixxt1lcjeNSF/RF0ivhkINyPndChuhXqeoylOm
FslaULE0W3bLSu34KZMB/XApOGZYsjmCSA/P8zb0+DlNGhYv8QGpcINvRVXPD3ybxN8057sDtVtr
sscuY5WKzgVtCZTLo0uGRzXhxjoy+nLH7dAZxZ0tk5Twi1TwtNjdVZh43kNH2/0mzsXCMQvCq1lL
qZksBhrXc6fSm5eUAFfFfNtmkelH2x3oIimBVl66jXP6m//PAU5uXaIUsGeCKQJkoXzNYtjIwEG0
1xnt3YcpGOA3RwpSo4PcQdVZ8YNu97AdJLmbKXz677VFw3UVjN2iOS/c/EejR0guSQV6CEZCuril
JBsDJwY5CAsJZSWB8tb3OVVYsK1Ee7TbOLmCPOv9qBo13hjI308T28IYMxYmaKy5MHBH0tHAPq1n
SN1fsgZia7afO1skh0rrWlj9I3rTreyYg/MXxOGwpifHrIQm2fmAaByrZ5BY4C2LID2BXa3g9zvD
Rp/N/qeeM/zgpWvcezDddbuEIWrWCb76EHyTqYcIXIYp4Fw5EqBcaXVNWhBfi0e3rvNrObipD6IN
6R4GwPXrEANgyUxdMAE3R3a9pgNZ0I/ZpgzUApwcB/N761RTegA7HD0xiUIIkQdZf4aMu10pM8Bm
nqUObG+XKl0nxS0EhMD+sgM56fxEXGrg6bY7wmPMOt07ljnftXVEiB2TuObAmE+7LRoZXTI6cp/K
0Wive2OJRsA5rrij6Zita+DiwzrHGsU7r3hI1vitF0dwhd+BOCuyNcZ8wBLUhnm2QpUVXrbkzt+0
eqxdYMtmt3dQmLKNz0TRtFhXMCDkJiEXUE3lOWoVmwMHxKUzNRfd4xxZFnZWJqE7nnn199SGqU8L
EWsmSOTwocDnAKMuckL6ZELgqOj7ze80hryNC2OjYgfBjNYjH6+TVN0hD58HFCAjE1xNx63JVxSt
Bv1q2pZaM6abdFF/4L73LhIYXVf8PsX50BrUrXZTP/4R7jDGqnrMyTBTq9wlIWkdaLHcGuEw+rXQ
hr1FVNgAQI0m+RpUxGK9qMbyQogqvuhiMzwoDXA3HVBIZDUYyWadOQti2UrS1mRSTczcpqhb7w6I
jgGZt3RuDc2YnjgJWQQ4jbEQK1VMNmFwAVKHekIsuo5bwjimengwdf2611p1k/cKv0Q3FuRjATks
L/t0jA79bMofNk1i/tSUtedxaI6+kkhvq9FsHjrU67/GUHfzDZwB97rUx/x6FgmdyiHjU0Q7MvLz
Oo/69QxR+yQsjCLdUUprZ2GJXWLXVVrh/46riK3otob8epwKq62PacxQaE/qIKkaIZO0c2zP9cVL
mkUWqfmK1A1YrY5ofAfBy6Nj6ON1Tb2F+HTUAp/Dlh3uQHlmPob0vN615Etu5o6nc21CCnQulJFN
vED04dYkkE17XQ3WD6SvtQ+dszzXjZTBmefQGxW1QEvEeYsSLGpqWt6e0sbLl9CMOJPDs2OF7c+w
yrRpRf5GjnKu65eal33iBwdiHGb/HafRFxpOklEODnVRMpH+kGQGvS6N0aGH34LTeBUNzSbvUwpo
xYsNv50ZI+IxV/nJ3LU3QmaJsRFYK6jNMqsI96E24E4xhDpzNbQnGSKl1UsIR1VaQXqRa7nNMwwH
CX5QrE8WNA/2I0XHOb+s0poygOCEMt6PSkwUGE4509WnLII6bJZQzcjrqPXMYw6v2vD53+R15Izv
TxombPrKGhjyHIeX6A6kjzVUCcGguULmvAYDn9+OylN/y3RgLkhX4x5sbnRHdwPVCXrAYT/o2qKN
E+3ehkriTwVxHrNWdL9SY5g4U1uoj0maLnDsLzzHzWQEDb1GUNJ8k9TGS0EE9oQ4bnLToVEQTiAq
89AByoAsp1uhPpI3s2dk28LkGBp69tGBwLIDom9ti8abrxmq6ufZQEPO1AjB9IJmJNp6TMqrxvaC
53KumPXIWl1n0OsqvHVNB7y01ThxtkDgZnqkzL6i7F54Wn9OT3K8wRdY+Bw+m4RyttQvYmdwNx55
NGdNpstjzwt/M7VLI1TLpkNI9M+a6M3iV+k6xYU0a3nDY08pnIijETeWPxpB+xC2vTjJbWM+cWZj
PETS6vwujKA1tFaxN1OIhY68piivvw3OqE6SMBSn2CBKQqRi+1EnaeUpsLC9c4oCIhaLGuCJkZ5W
XRFfNsTHoJIlvQY5XLgCYoYoNTDDX66IboNRyw5CVtu8XhJ+UHsiSSOMZLJkfdpW7aPXz8UeND5R
CRH6qQgDEMnjzJC82b332LDOiqgafJgKz4bjEKMEqXxr1UCJW0uuBml2x5fMEhua/UngJsDTiiiG
Czxm3xNrKMC50IhkWlzzL5k15LGJ9tAi6dhorZvsuJ5m58TC2pTe3iu/TJfmmPHHOQ79sI7bWjBv
M4z3bD6N/bcY2El8s4fquC6WOi0u4HOorh/QE7TOvotb0ERjfESxlTORlTmSKWiIYys7cxMS/EYk
S4aYM8J9vM5eKkLjpTr0XirF8aVqjPt0epZLn5iTjXuBdIHaEtOmdQhGNsEWc5cJMGApQWlh2D/i
mWaiRFnma4F5G8qp8yu6xJDDab+luB4wynils+KMHH7vX0peIhnqs3ypg+2lIibWYd4H0dhGW3dm
S0/KicYkCCOcutTT7lJZR9EQb+oKKIKpahpjSxtuzQOoPWUvhfm41OjJUq17S91uLhX8pE3VI6YI
ynoaCJT4kCrM+dqWTfoozaz6IZ2ZuWIxtdZ4n9mKH0mWmTwngmyI9oOwQybFIG8e6qCyi58auZ5U
m8gIf7VWVyq+aPY+YSL8FHlgLr5VvfCaC2J0DPsy1VPH2mZzPlz1U8kJ2HaT1tgC+S8xM/R3w2hK
Wo2A1sJdnni0IC3aAeqHLWfGp6LR5D26huzS8wIePYaGD67SZjo7S08TLovx5BQjHg+Tc/M9HSRt
N7atdW32g/ZcRwFHj84Nbx3dIn4jUmH80MYWKgCtFwwfY/oqiB3u3TrkTYmj8Zsq7YTetSu87UTc
zYnA+LOxppIk2N4KL4ayLtcQ3tsrx8mnE20crTNoytQDhczQAmUPplXq39C5HYFC0Khe+r50p6fn
6qUZ3I8tnwhNS81oO7C3XFUvnePwpYvsSFOng7L0lk1kfD+RrbuXI2GMV3OIMUMf++TvTALaYWoi
j6FnRj6+Lf0Qzj2db+QAYE46xx9yKxjXn3dPlt7I296JxN2Jg0PCEzA88x0eD21HClJ5GnyDSFN0
f8aUHCzckyefL7MAAv9YBpk/uaX4YoCYvW3ReKWqjC7RyQFp4/SIP1X5Y1NvvGT+bex4g5173Q36
cCHH5Q+mNgz33i0UxlmCUl/2foSHK15XuUa/BVxxeZ87csg3n1/WW6ggBDfJMEvIZSbI/yAbeHtZ
jOzhlzt150ejS2e+uQiaakXbEraPS22UfgEU/PPiWI4Qk6XJZVh/3CyLWV7IVtD59tJca0V5FnUZ
0rvw7vPL+vOhwODB0JFPEQUfyqO3lwWpxyyisu98Yhu3OP22Mp/OPl/io0tZFtEXk4YHDOLtEjkD
fd2i4eFbHFnbjVpmm2DnRx1iiv78+VpvMai/75KLL4TVLED+76F2QE8dEk6czudoGUNxk1q3I0M3
PQsTjFLbWtRf4VD/uDoHH4sOBFvqOF6YIb+9uhkGgSFVjdtEzWrdOOm956CwajHmfvG8/3GrlpVM
bpXuLQ+E9+4J9FRPZBWZ135XAvdX0S7hyfj85/twCcRLpg1BROcJfHsxgIbTTnkhzhVkQdvJJsM7
adzjf7AI6BaLEkAQR/7uOtIA3C9TYhtpU8kUJjbFMUyt9ov39aNLYd7veaZt6IA6IMW87hQTJSWY
ezvYqFvT2GO/bbdiGTH+82txJWkEwFksB8jj21UAZhtapaSkSOjh4Orh87RMND9f5KNHzLUR96Oz
lCY769tFCAwkaGbBMABZyneYldszZhrtGYFI7hfX88FSjul6XI3kHUIT8XYpT4erEWuF4efaaPqV
Ye6Z+DcbySfwi5U+uD/0QHjGPCSrOo/C25Vcol4ag/g1XxAKeeb+HufHFpzwf/zjsY4wdQn8zHXf
I1QDOx5Rh86Gr0rnZu7obSBAs3aMA/UvPnx/fCEcdjiXSCV0JPj1F/Pd6ycOWaoRZFE++3bZ5NW3
YW6RFxoQ9nbtABiRk0CqQ4TqvS93hoVU/OaTu6zMxmozFrHZx989hfjEF6RPqfuGcEk7UW55TCbv
mgDBfZzQFEpydaN0I99+/tN+dMHCxAJGJcXjZ717LhmMs4urjrgjtJZbiJoYfumjTYeBBtVNgs1U
bEHlaPefL7tczfurRbPDXoh0B3Dv8mu8YgiPVIkuWcWjr03gbddpTrtJ2igJcBnV/en4omqpiGRe
QbUB8Kkikg8//1f46MoR7djSNky+ae+LAbOSMY1Ge6SysXHMkBx6HEk+v6fUfWybWDxXi37m8zU/
eDWRClHtoGIET+u9u8kDmQ74A9LJV4MXEvO9iHBwShN3g+T0+vO1/viMOuj8uLUmX2yHP949yiX0
pKZKh8m3rbo5xtHEVGCy14BeF1d8e/H5ah9eGcdXDz4uv6lYfu1XN7SJqw6XnTn5ZdJMcl/Kvip3
uRX1u75Nvnh4Pth2ENcLXlTUVuyny5W/WssJGMgi7B59UB5nTOLXlRF8sV1/8HC8WWK53FdL2JYR
iKZNeTjIdK0zHc4dfK2+XP/zX+31lbz71VyvHwHHxkQyeGfEg58gPDuN4y9e8Q92FvQ7gqID5g1F
3LtXnLaly4dcsUsTMrGKEXxCEqTP0iz6Ktw9RAtbvOVdEmRfrPzBQ/Fm5XePYIKfo1yGHT4+jmOv
4R6sv7hPHzwKKCXwIkuD3uaL+O/1faop6Np+KEw/ndCpDRxxNwkNhC++Px+t4r54nlERCmG9u00o
EpWyjRqxbot9BOzpt7nnu/D5s/DVIu+2RM9KFOr73vILpxffp9nV/NkKmi8Ktw92BYwfXITB62Ow
7799sMOhgASS26bfu6W2RhFEq23UtJO6IyJueer/k6t6td67F0naVR3pNes1IZaRgfRVJxqiL16j
P78mhs4nk+vhqEpD6t390TgR4w9Vwm8XcR9x2sFj+qL4g09W3A7CLK5jgT6YwI+xvo0GIb44Hv15
73DCe7QBlh3Jku9PYDQ1plRZlfBJRQ8e20VTGAcaKUefPyJ/7kqUwRRBOo87/vz3p7DKI0W6Ycro
2/ml1nU7k1Cvz1f4841lBY6RfKNQDvJevX08UmnnOfMwEL5hne1Mle/CEmBsLEhs/nylP3eltyu9
exCrSnO72i1AqMh7xjYx9ovPF/j4UhzSvvgM0l94960VpAD1zJOEz2zujLPfyZxNfkJT6PNlProO
6hcKCPxPwnyv/G1mQvxoY0i/H8fuUFRle53qUbJBaI9pZ1FXFovOkvCw6Ita9YOHjrbr0oyyHKr8
972gNGA63zLH8GdZ2+RbqgZvWWgVz59f4IfLUCFR4ns83YuI+vUWC9YdJ73DMnTOILiMaFqqL37D
D5dYtiMO33zW3z91U52ruaxD4RNshtrpaazxLf4HV/FqiXePW6JzEEYUIXzwRMXF2HflUYbh1eeL
fPAsGKZ02YQ4s+p/PAvCDC0cGexD0tvt2hCjtPkfXIYJLUPnTvB6voRMvKpLilkz+tauhT8vguIa
ZTHoaH37+WV88OZwlqM0x5xF40qYb++4jroOEx+NfWJPz0PvQqX1adV/cc+/WuTdTuM2DVLbhEVq
/ul5Et9G+gibE1HE5xfz5z0xkZlZAjOCa5ovvoE3j+/YwAdzU073Uwcgwwtd2PPhHofIUxfEO/pP
GGFd3LqfL/vnVs2ytBOW3YcK1Vou/9WNavSOqLxl2T4g0lqzS7VGILbjcACx1DCvEUS6m8+X/PMX
5ZGw8SC4wqRx+34/GGwoJF4VS38C1nM26nZ1a75IwRdR+OdL/VlFsBSxF7hMLY5Q7/dW5RCASbiW
9EXl6RsN3CBwVXvnJJKH0g7+Wa4UHUHH5EmUxpKnt3g13m1B4TBpGOEj6TNTzw407cXGRQT/+TX9
uQmxCF0zyT5O1Mf7fa7DQE2wdyd8xDu+SQqptcYflQxffPdeXtG3R186JkzMlk2C63mxkrx6MhAH
V2PG7MOfqgp/YoSJ7FyEKSLYKU/3pO72R0R209ZbBP/DIv23FhNAAkCLRnLGQE1iZ24Ws0DfE1z1
z38FKkOKaVrkfFvePbdi1jQ3TFAIIps8bTTzCUuj+uIn+OjdeH07353fwH2ODkMwXsmAsKuV9/Pl
Ev4RKvv/jwQFNID//E9AZQvsqK9u5B9hNoc4//dWqt9/879wUN5fOmMWuE+euRRGSyjNbx+VI/8i
Sc5F087Tbzje8mf+iwdl/UXj7aWbTB3AmZs79i8jlaX/xSZHXLhl49d9+VP/wEhlWu92FsGrDvma
JJ1luMWZ7l3z0nSyuRqAfhD2F5D74zQTI/xFE474RD1j0ccBrkfe3aAI4bO1AT4SCP6NgyKSl1aZ
P/V6LiBQNyjsTDzeCFb3AqHh96xOCVgDkYxvsk3VM0g8UjcbhZxoQGXI3Gm8woaq7cquCMnMjNv6
J9bWaT9GjXNF5l88bCO9Es9BVubQG0kO3PVaTjhYdxYnIjuhW25susFufTWHvm3HUGZQv+3iyrtA
sqoOlRd2Dzbq5Z+pZnfAgKMp2Nda0O2sgpPaOsOl9HMhEn7HCtwdEUow/bVHmkNNGR3wwE17LL+Q
k+jXbaC9nnlT7F4ABR1IFknKQwmLfqOmzl4NSugM1pv5crDTaOsl9HxwXtj4wkmHJXYliKvbfi7L
v2Gn2metrllH5XY3c6N79+bcuJeWo9B2mrKP+VVLBO6AA5iVZfhInG0QkZq6mvKk35P+CD6uNNOH
ppv0o+WO7bFIzec6yPuzII3jU9Lsmh2YpIYgjyryranBAgz/E1AOdqinyBm1e/jH7omKG3Eauk3w
RB++CnG3Su1XP9ntWT65/UOJovOMG851yhYHPwEaIWfB80EGTbFhYFquJ0h1W+iWv0aRFhvbJgRp
lfVAZVVaZXRxrOchByaIe8DFCGUhDqS1LfihtOJa5GaC1DjwNpHb6Q89ANmVsjN18GRfbqouNc6s
KGoOFUhidOkelx6SLs7UHzBLT7cLRb6VnEgtuCM8ddhItGg3yCtBXzWAtFp0eo8oZdJDR4b7uhdO
fhEvtPV17UIEsXsomrXJwNMJGphajrkxsRttcxn9zZwyCFZxUclzw+gT1Fku+r9AP61aPT8dytn7
SdhHeDtiZEf6buV302hmRxd16w3fDNRI4+ipU5fc+jXnb/NboyxolJqniY1dinrRd3XVz0Y0F56o
wal2YYUuLTHPZ2wbu2Swx/MILhI2XZOnNoYsfpuRd6U2o93SC8/5zQhNpQyoi+77LKPyREPne9Xl
FWcuKKI7dGAY1cbkpxLNyoZDsK8mx7lLkfkxQsc9V2vhCQb8ZDOgg9qDdi9uDajW5xFX16Iixqyk
E221BNYk4Xlb6uGlNRti0yJ+JAvEwOK/KoZa3zfW0GNO0ad1NyXG2sll8ezOaeOtPampgwa1ZleP
gFPHOr2cu/K5McYjnHho84RGAF8GVVUOhOlY1cFVNKY93UZ2pG1Cgx5TVSR2uiYvVvuiclvMq6/b
4cuux/yEfRrKN1Nc991ZNXASh24t20FMZn206mUJ5IfyAPNh5BaE52Ql7qrc3FpN8ZDhBYm2JeGx
52I2YiK/g6I7aSET/0L+jnokKrITD5VEvo5Rb52WnAkfSpXVu8YZYmsL6V/k2xZT90IWm0GYv7zP
IEZ4ty2QlRyZeS9sH7iudRyQz0xreA9ET3cQKr+/+kxd/q57XgsA6Dy9u3aDAR82XQwhjmDMp7/b
8QmaFxTKob43ZHjtZRBT89S61tzxOxx+tGIlsZTSCRWoXihPhKlYw87tx4qnoa4KVDw4zMl9mokr
wFgWjPvElMj1kqz/O7W68CbKGR044BCWGBtlzVjAza7+7mJjLSO4aLJoaBmZAJ7T+FmpscStZ+SX
Y+fWvqF7apNNWXf0jCY60g/JBWi1Xm3TOqVTB2LIXuup3iJSwf8WDGkC47yP94Ce8kv00N730k2L
71NPeOlgZ8WTmVvdORxVdZ6FdbSLBiMH/DE4D8RbBfR1rOByIg3tiv/r7OqZ7O+EnIjj2A9whL0W
THVuy/3QVfOeDr91arp0+EOyVuh+ijbYhUherifig6FBzyEorwYXL1LZaJdiD9vXg7R3KR/ZLX4i
PFQRe+S2boL6rsV2DdPdq+4ShkAblRXil6174SZu0/SkG5JmNVYyOamw8QMoaEx5p7XSvEDNpl1b
hEsfwsCDyDu7evk3EvzxztZKWLTkhl9GgaovOQz1Rx2qxMEyRHQaKL0+mIRFIZvctH0EnohYvbVy
m7FdOZ0xfjOHYcB1mafndHihLWP+gZIs+oI70o0bbIf1dWdmxGeYc7mP/h95Z7YcN5Jt2S9CGkYH
8BpAzIwgg7P0AhNFygHHPA9ffxdUeauzs6tvd5n1y7V+yzSTRDIYAfezz95rl4b5YVfU75R4Lf0g
yl7iTo0wXhfqiDGJLfl3UhbjZbHM7m6hwQ++STudC0k3e+5Bj/RElty5zkyqtgEXu2sMCu2hS3lx
oDdDBdZgjO5bbaxuAj5GvZ8MOR8ccEShY1vFtmnGfovpL33A7FZexLSAsW1JrObSqkh3uf4tXp8i
WU2ib3SP0DECIs73sxk/UeW2qXEM7zU5X9hHaXvluXjKOCaCmUdVuz6zJHP/LlqfY5Y04hu7I+2X
tz7hhvVZl1EnUI4N/UCUfxKBy5z98vvB2P9+SPKksMN+fXI26zPUw7UNzSIxFx4E4OWwbfG8ndcn
L0aneI+TeDoVI5mcTWXW83uxVmOb48wT3aAOYnDr8owDqf/ujEIPy8x1w1RrzF3++2BQ6xnhrqcF
MLUOG/R6hgBbSLSDC7wzCbrfR5AOBA8vsTZ3Y5gatfs866Vz35J0iMJpPdeSJra6jUfg0dm3JA9O
2kBJRbuek32jllD9PkELvFsfY6Ucjgre0xbnVMI0leUDz9Aurw9llI64+TyFX+/3kb7oLb9YyrAR
zJxk2Bl57UJ5aPkVub9vDfN6gcD9/mtZrxRspLlcAFRU5JBch5Aj9w6d62PkxzV0PGJPmyjzPGz0
/XTOM6MKM1+bUDZB1QODy/cVV59w8HJ1VH1vsuQEcRQabJFZx5U9RPAsTS8OkKWjhVH+omRuvsWl
gDzTOt5jgb033zTQP3Zm3PhfNe7bB1akzs8h64eHpJ2TF61XQPZhTrYh8Az32NF8gOGx0aYw1+3k
HkrC6AFRiVn+aFZ/aDQKM7jTIbuijwva8hBPHvBixacqqvJrRzQ92VSj26DGDe+ICVXoe9ocB6mF
UzaPPGPvTXDZXMkPTpzcPDYanEPQamJ4lr4Hiqgia7W1Ult7cBbg2q6Y7CckH/EAm8oJaDfn/ZEn
5XNVrqVoNNJkR0sjLRnmhJyKTTx4ioO36oPMn1R7EYzLWyJO8GLID31M/tL/hJHHTqtb0kRyIZUg
YMfF0TdCSHw10uBlnN2EYI3iFQcqJpITCZr0PDaedsKMMx5yNU0n+N+wwGzYV2FVC3lLpKZ/MybQ
rUBJyNM3eTCVWrYHwZScKOdrccbDhr6B9kzx4oooBF3nUGjZ5N2HdAb5veq7dqu7ZNzhfUZ7/siH
DlZ1y3fkbDu4smcT66dcM9UZR7me3LQaYBpBRDztpcMtcDPOwn5I+DGiVBWBIxQh/gqui1q+dFPT
8L2uGAmeiRYIa7BsFCEQ22HDr7+XbWqfoKz2F8cCvgVNqN+OCWXopXKXo2tSewEPlnCkx4V9i9gK
pwUPuK/bv/LR/5in0tpzgIHv86OyOLqN4/FpH7mUF6qWj/FaP8mTh4t1lOq0n8GegoH7SmeK+W7X
Rn8Y+qx6Gx1HvUHob75SPu9Ucqn2MHTL98LXwZFlBPCUcnAQ4YszBWUuAIK59E9A9aZJbFOPs4KP
1e8azWGC89bDA9bPTWVXR090nLtr8Sb+Zyq5ukptjcaZvyUa71N9reqcRuLI1VrfCT7J3kvsruAs
yvVav5B/gxnbL8FE+2ffxxG5vFrbCWM2QSflCVKMKedzv1aHCm0wn2PmFzqD1mrRIa24Llpp690V
v7tHB0wTTyTooa8vI2Vxaq0pdRWFpXhU6B1Ra4spdcmCRB5RTP7VIfkBP94mK1o1QM8pQVUeEI9p
yKLjSGL0XKxlqR4/KNV5gGu2NuPIfSrgnReNu2xH7N77KlomBicLb4SGoWDCRLUnHMMyV89cKnPy
ONlGy+xfcgqHdw5ZmJ1l9O73uE4MYGYJOABPS7E+ZvOqJM86nZZFrLpNVbZHBbjJj/rL4uq/wB92
xCMi40c3aO69X0ccj9Vzm7q23JjUDD+aspnz/Zgky6eyKMexYu817wou1Wx4QsyJBhieZtx7et1u
5tia9novVJhMmf7ayammmGjmUVw3Q8MjiUiwtM3qVrkRDaAcJby/s8LrnjG7Lc+i6on9p7rXB6xG
IAXHkFJKfuaHrCjNi2Jk32iRFBfLluatH5NOhHbHomlPd5j25HBUP1hGQQov/YjaJSzGaoLgJ5dY
3LOwsw/IcVyLtOICz2Nj67UImzbDyV1kai+SHlraZDJjTK0GXe9zBlqtdtjru5VxR+kjiRkjrIbo
rhvVcuVCeO7M4ero/buXfi+XxzmWgWl3hOQLU/1SBLLTNC92XlPpN9eJ6m+8v9Y8/Nzdj4srz7T5
VO/6MJAYSzJUiEDjnN37fKK/LU47vsBmtb5F8N/eBNSRoNNbVhwaxXacBDFY/ohYaqwMmHMZJFat
5VKh5LEjeb+hEBNwKlHQW6Iq8QjMbv7uQNfboADmR1D5UbAoiL1ukTrZwaMllPxL507vlByKoCpg
QQcgxeKDtJ38mCVzvSXNCW5b86cnEw7pHtDlsp8z195NbqkOdomfJ4m5yc5ZNG+HhMQGd0hKhaHz
Cnhdlh49OBRoHu26n3Yyw5WQmgaxqISb32B2pHL9HkCF3fgHmWW0aQPUozAx0oHhOzmFFjJftkPV
qfd6mHFudJOUARXij7LgIbppS23ZYfifNp6I671hpC9klqpTarf9Po0qLmSE23bwwZn5yT08+03R
bpe+wovFM2MAU5dVWwc8okngWRshS7cpn0DoLTywl2YcAgz58ECBDwSdn/M3hi7vgjkqrNe5SNoA
8pj7k34S6xBT1Qq9IKccqyObpqG3HgqT9FtXkBil2EpRz1XyNBvHmtrO1AnnPo3OphFFF1JkkDfj
DwdhRqVQS4GQG3F0bvKIHpp0srZ9Gb93uWcTgh/1beYs8wmFrwi5Pjwyl6+JkZHXNgd2Axgvv0BC
6NZ2VTdEJ1i2yeTEjEmkSzeNl2ZnzFouL0FkHMemND6XflBcGNriV0zX2kaMXgKmeSb5oUVGtbGi
rjwVhUo/zaxMvxWkaoi60nL1aOOcuxRctB+YVbqznTj9kc0cypIjWutVwckOOpmQFxTwHswqK8+K
gk7mv4pc6qh7B91Ksj0dtvVdYRXtATpeUE0F+EvlQg+3/WW3uMrY8wmzXjrGtYdOUzHOHfpJkxzt
I/b1jaFDXOtUei5N5zS1h9nj9QRK8a2FraJoAHo0i8FHcXfVq9Az+1inWXbnJq1HY6/mHCFpP9B+
BTjmv56FzX81Cjvsb/A+6z7IqnWX9ZfVwAhMJoqoK9xr89xuHVuJn40ciPTXTuGtTT7Mv1Y2yWcp
iiIFk+FTgRvHlXYDiTp/QAYHVZ/ZTryloGgxiOKjV6LpWAA/KDM2AsDdGBeL3wqnLnqn3HgTAuFc
Cu+UOKVd0ao8Oto/9P5/S5D/11L7f9tehnVF9Jdf7v+ixz/0hfrx8VegGXbs9a/8qcKLP3D/Uf2O
AA7PkD3rP1V46w/GCQuPDrEBmwGb98h/qvDmHyviDEcDDlhHrKuZ/6SZ+SDQTLh+jkXCQQjd/Hdo
Zv+wPv5lRYUc5QgH5yArgtWr/PcVlZSSdFxhFvu+H9pDQ8UUdUD0MEkPeQLgSnsea30OM80uKQXx
Yh54hTw2E1cXQIKw+HDxvnrF7HxCti0CEOHajoAqYcJRTWctLWLatuBoNI4Tneycu7uclh+itx+I
TYcWNsKNmPKzRiVKOPqeu3FLoMqNn9Bb1DYBgOBX2MqfkQ2ZlhKsU9pW9d5k8IKmoafTrq56N5jJ
x28T5RovmZPACaOsLDtZi13QOzMv94Xh5j+pYtDB/QjxMSccZHy98b7yZ21n2pqsQb3Y8tXUB84d
Js/AnnsmSOAewBH6LJQLXzXK0dnwcGYV7QzWwMlVyje8J+NRK0orxJ4/hHWR36hWL3+kc9ydlAHV
kQFkugej4dEw70wW2e7SmCiSmPqHmIQcO05RnEs59o8zxUJTIArGdfQM82XGLCObaXpKlCWvbWzT
5hIN5Z6G9wcTdONLhwH8q6Yo4T0Ro32jWAAkse75D4lXW8EEbmebiyh5GlRu0h48vyp3qB9iBOsn
C5YZyYQINZGs9B2iTPE6RpO+T9gZcTeXCZk9uEF1rX6MdQVvA0oKjRyJYVCjObrDk+2r/OpW8Vdk
R0RWE7S7thf1u0jmiMNvrn6Khep1NXsLt+HpjWz9IY2dE1Nxuk0qw7gN9NdvE0/R2oR89m6Lqboz
5soGlIUBr++X7NOGlom1poF70qrYuRKY1q4FDULEgfEc/6yo6NpX6yWGCOoMdqwZTwzB0XXMivpA
uCSHquIZcNc181LP7lfUnA3zHZVM3+ros08tRmxQQG0bLlHhQktVUNkXOXOZyLWqYPdhcLJQTJLS
0raAtNWW+cWkvOm+yAi4S7us34x2ma8Z7XPM44N+N5uUEkpaegLLJR3ZG/yCNoYwuZ+PfVNu4rJq
D3ocWSHzARQ/TUC5tz3mcGhqtVn7O9GhXMYl+fMObfkqfPdF2iwj/NQBpsWGZdfOjfsMV37YIX5k
P0RMHFe0iZUwPWoRc6Q0tqphTqnpntstuLqDae7LQJv1OhSIQ1t7gVogucldclHOB7Pu3X2mdAqs
Fve+mJp9blFy6HpLdYm8yA4d5QVOJzbuPFX7RYLtyGswAlEwDzN3YbP8wJq3BxSanAF9eZuq19Mb
F+5kR2Vks09b5CojtZm8CC6aqE9ncgbetzSZZijyMElvRlKPj6Kovtki/ygWidDb3uFH+qmGQjws
UerBq1hVfSOPePis/yKCohWMxogveHkcW/vRo1edOacht0Tp+5P0EcisMUW0SfI6AEHxaTnAuZJl
2goAfmxAhPZYMmmgwYwUZBuEQeG36fdcYkEMzYVxptG3O5VI5VsqP9yvjh3CDuqtdWl6iw8TBoBt
lLj+E3tYXtXJNnl4wNJv2dgHJer+jvdxsfUMarEAnlTTm0RROVquiukzbdF5yKCfJldLApdd5n4o
1Xykp3sC1tG2KPMEEWFgR8uDJxdnJ11K9OhpXHmv8xRKloqbOXVgPNGaRdo67vapX2dbLXJZpGLp
32P79/SNLayPSsEA50+X8x0bASPI9W460Qkevc0F+c6Bmsm7zh+RbuupOBXZ6B1iRsoP+FPdeYxX
gJaf6o98yFHkE5hLm2ysRRJM5mi90FS3XpXXW3P6+wId2bF3bSUPPmKeaKxqwPAzRUJ+Tn7+Yo11
va3mBIqbQWtV2h4yuyTPTObxHW7ArW/H65zwkzOBx0NSBM3vWz7N4+q9Wa/+eeYBkSBFvitL4qNR
k/nzhn2AQ7A6pidunR7cbnaCdp0ousLRCXln21Tvs00s8emgcwIrce965aBDgEJC7rLPIGmonfW9
p2IZprPze1hxCpguscZUn/fjZ+pZ6WEsqWuOouESFwm9vgKapYL8BF2hCRJwR7uuHJe9tU5GlsMT
HOIFEkRk1ds+X4YvX3a3eFg7AavOB7fEkGWk1fxeKR4bLHly5RwGEbGAWEczvdNDBtNmz8iH6r4O
b0nmO4+6APfPvx6QY6ZwTH7raB/AcPJsWe7VzOW2XIfAPAORjpuZzop1RIzXYbFZx8aJGPmREnOw
5vzkb846XrYWgI6khsrCKXEouqh6khlT6Fz3kRMYv4fTfJ1Tp3VirdfZlVBudS5Rt77yNSrDO3c9
BhEbs3XabbHghO7S+tAEEjbTU78VTMg9k3Kk8nXZsFyNXF4w9ZIS55NC2fE6YfvQgynWVTxUJ0M/
aXVNKt9q7yzgBPk6liNHQCRS1r5kWm8MQ6eNjNabDWVR1FAv3bHJR9ahXnWHOUJSyqa+jHb2nZ0o
Ul7FrDWbJ0uO9V3lfbmTNf5K6Cem9ziFPxI55tn5rSQMv1UFeMHdj4Vj6EstFP9WqwZh/JYjZjHV
HG9qWJ7zVbiguAUNw59T9IwxS+ob66AuJPbaXLRV+HC6vHHg4sz6K48eFQIdm/ZtDUuLIM6411cB
hdZKeozHRgWzEYsnLY2nY+7NS74XcoYGzt7uuYo1Dunau/c0hwpWinde54S2oKrkisIs8AVvZ3qu
cjdji+aKXW9DNNxYVu7fgBy+Tu7wUAI63LJ2vHZJAwbUW2EE/bvRNS/NAhjTKlLrZjh+uStWVYlj
j3Hut9QEZJJSgVV/KrlWSCf9qWJ7b5XysLTJGfQRgSK6FcdxheMtds5yMrXKfCspQMxatS0VnaiG
jljv9A+zpj9iov3JgfY6NsNn69hk2EbIWVLSkgvoMBCq4r07LwbnLrewKN46hXBBnC7zpWpt+kpp
Ngqt2a6vkRPvMtqH43Cc6L/wY7u/St0m81PVo7HRWlWBn9GtZx6/3t280Iy6Qeqyt1zhC2Cf3Drt
+KqXaULOHNknGUbrUOOVuHGLm59KlS07exidBwC83ITVJ8oT581k9+eeX3RQZ/1FqLXhL6Z6pHUc
4AStCWoMtucpMkHIGxZKiKUNelA22g81i4psKCPn6DFTT7SAQ6hlxK9bWlHLJXbuqD0xHrh+1yfP
HcxDVY4SLVadsefW33o1ua80FnkhMl+MOjFr48btOu+xqb3q3o8MY09v2Q8vYz3hUE4KqJVOGNhS
x1pL5qCtu/daND/qoXTCxOzwseT1XkCKPUW6ob05Se69F/mobZM6BogEMyMXFd4DZ07Q6nnpviDQ
kOdKDHGjPVIGkyrwe/g5OSTBLH3o6vrAaCEOYJcEL2ou7yJJ37jrcUjJMguttRGsirv6zkm85htC
txGmTl14uAtrjQePFQfmmLY7g80i750kCmgaioJR+si4LuS4xbGdPeHr6IXK5PqmS9MLoTFFj9Q4
sQKBxX/kDjY+lmZWvEEdaKkCGO0NIL/50dQgBrJFyz7L3ADOmojil19VgHjHyg68mhs0BfX2HWZm
KmfgsuQ/EjOJaZxZqerG6JnnUp+TJym55QF6rpPXFhmBRy1V6Ahj8mpAGNpLK9evBi1SYY+GvKG3
uD1G635Ud+FSFGzsqNjACTJqY/6JIuZfNRKXr7NhaJu+G8VGWD0ybYsin9YqeypBOJxGCh048oxk
4KU3kemYBLZ8YlTQtuvhWsS3Vtm7pXFiLmxt+4r6bR/gOo1X1xqiQIx1cbXbjqom0vTbJYq+RqwV
gM/Q0ndFNnN1myiUpw7GY0XSWDCNcutxXES7nTqjPstWCe6fwjnMneN8Z2St2VlL/6vqIno+GQCP
8eyV90ImyRXEcoKzqeNCbhf1qSQwzalh+zvAH56BAPWQaiO+A8nN3Et845RoBngFkxZUc2nucz2m
iGlyWuo0u/yE04Oqnsr0jx1h4jtnbNJf/KD1NvKxotDEZYP/6mAAjtn8C1Tfzy5PKVvW8XngOZOh
0UyIib4BAn+QPD+zIjpHsbwOacrN0fAvJmyxUHjOgAfASd4STc3huGTfSiqGMYsq91IBSsyBV+8K
PaejzGzH8zrkg84qvuoRRRT2/LnsQHFHTcy2iRjbaxwDR9u4rJPDmM8cQE/RbUQdF2HfN8adzRUs
qE2zeJFc4CNmueFVYgTeaLX+pGYZ7exoR9PK3kjr9ITv6oZlJ3TlyMNl5kpOqZImjZnl7gJiT1KH
Ys10wNvtB2/PCUBWrq59OSyhMzdtSJ2Wy8wt7H2zGFaxSXUK7B2LN2rGDhLdWIDHisGO6VcCPfWW
rgt9vRskFFxrGtqrZm6Z86KDp/IsTNmp3YYqS9Z6ovqAP3nZgrLMD5wU6mQMVbGph9y775fZ3reL
WxOWkJcBTzY6aKNLVOzeGDeZyaOdFiDTpFkuYne7+OabaXJ5sr0ACg5wyozK4aCstJRFLUzW8i71
cFr3chjvch6FKZiHaXhqHVV8yyO8VSwpjAibGo56ILnuBOQ2rsEZ6IO6UXioPU4Iyh0yuD14COJd
Q+sRkua1zNPiqjplsMYqmmulZYy52EgA4aYYsxY0bRkYGkhBa4leTQMJux6YWzZdMjOf5gVmlKJJ
jT3Cfbd3KykeoQKnp7kT/dGZS+fRmmwb7LnZ/BQw1nRqXfrkW1n63c+JbM6mrWj6WgYenrw0/jmq
jfLY8U0efNbzm0HYKXuqtgv5B2x2Dvr4OiAtP3X1aF/xlWGUoLcFVJve3Fv8Tm9mTrReLF73Ks3x
q8qUuWUSYs2pA37GWgW7Z4IpbFvWgG6wss/bQjPuOW2NbW4PFENGcb6hjfpOUyj5NDfSI87FYuMb
NeT4zPBhfSYOGs8C2fuqV7775GaThr8ZaBAiSX7Rc31rNosX6NLhiUXN0UHMQ3ryG4vWw658nkT6
o1mtG3OiUeeXfKaprfD0gOzBgRPo81SjOk9vLcOPx2fYtYz50vvz97KmgTJRcfyP8ML/x4qmizop
zP/SY7wvf/xV0Pzn3/hT0rT/IJFGlyzXPzoof9uH/zQWW38AAcZQj50XwRP9+p+SpuH84VE+S2oY
P7JrAaH8p6Zp2KsQihX4Tzey9281NPzdVrx+YyAxCLk7gmf/301mpjsOgIHGcQsArNwAU1p2NFtC
kTJiqhgwAfwfYpZ/y2LY//h6fEEWijBFVi/1X5V8mk4o4Mz0EZ0T3tliy1/DAvR2Htnb/0VX/hcG
OgjSfzPQ8bUY1jHWICivCJO/bQ36VcrFmzpuUYjTQOaOUwWw3Y0jz8vqktK3d+kXS+0zsyuQoBr/
U2Tl8NDy2DkyndFJygbZOOkz3HUoTS3w89SXzZuNPXXcJJ5wrvgpjFOvmy1FBkBug9ZwI8HR4WFh
oHZvchnDyi+szFxjvNR4zr2mG3aWm9TGubMb/SHJzFYydS9R2CnX/upEXG5b6nNhbbVZ/6uftPhL
0qoUpgUZ3jLKlge/JvzNADfLPcU4QN/7jrMNUuCZUi4Qx7Xdo+FQKsC3suYu3zwsAyCbwMS5m4SO
eGRlSi651EnN3VcLzAjOdEVjFwWjks4puzEpjHWH5leutObkIqy4kveDMfQcYlQIQo18xiCUVgzy
VnSC47ycExPw9jRld1NsgiOh5zNgYfVOnwwGDdy1ygb7Vjju3Tz1FG4Bh9rUFeeD5WvN3RxnmMm4
+gaRjg7HwzGLQ014xSZJnXRraJwEjITvib/eI7AxhzMj70a4a8/F4F5ZquNSxs4aU0xEXHfqto7m
b4eomPd0cN4MmqJaU3ucERshg6xu2yneE5umLCL3j2ZN92haWXz5hj4A3ZC/gOSDOe4V/4FU6ur4
q9us84OBCsUNZaecPzZf3BS5joGJkac3WnCODR+dQv6QZnpB+k9DU8iPMVrRfi1zql1o+2TUb2UK
zHl9RVOLyw7az1NHqSjLOvPT6aM7I3UheqgsyDBBUgSNP2mU8G1b6xZZ6RRw+/5UIt9ZqV5Tkk4l
hq5+6VCSt2nUvDv8zxB5V8tSv1I/uYMTfJJVagTpAIBkiOsn+u73GpdDb4bWG6X7ztLu4oz+IiR+
3neTZ4LajxAR7mgDGPVQ2VF7X3fONdHK94JavGC0IExbY3bW/elLYIoO04mcU5rzy2PdgXELyjM7
XqDtvZWA1vWoUE18TCY92q3Jsv8KA+wjjtq3SZpi65hjy4tBaaOItGcUO+oSXfibls29TmujwARm
OqcRjZRCnmWUlnvRmO8ICPwAEUVnEV8uG5OPiIlYFXDgM/gIAdPhxq7KAfGOLy1GUyPm2A04Fxy4
fCq+xfmMI7LkgqBlGVJhzgc1rc3lGaIrXvrWfR51ftLCze+Ggt+DrVcfvizL7e9n1f/rY/P/Lrzz
36jGfSWccCL976uQLj/iH82PFobd/3TE/vn3/nHAevofZEp92Pk+j3sQcBil/zxgTQ5YxCzdgMQE
gGPdJv65MzTNP3RO3d/BdJJ6GKz/xwHr/EFkB6qBIEsqLAMUwL+R3CGiY/79HCI8RGyM+C48KMJj
6xn8l+212c+kP0xt2s5dZQ4HwaWPcryWYWaJ7V8y7fy1FAxWWjhhk202dIrUxcaQ1BD4GlL31kN/
wUtBQ897PlP4dB16ff0TRWv+tAAwMGgs2AgnW8cN6UZc9HjGN7CyNZVVN6dJkjfN5qb5pM/2WN5q
s8jaMFEYmIOShgy8DIVgBrWzkXJ3eiR9D+egAI0qBprU0CdM1EHfzCkCo64BmmTpFPIBrqXxy1Cl
vVUT+5qgTnsfR0CtPZpprJnXPqXpMDRiKucIylOVfj9yV72Dgp7jE8r0lh+ABVTXcYqHjVMO0TXK
cSXSSZDo6aOXmu8ohTOajEbBMd0fZqKCMQIeMCUxS6JlamzFFGgZbVB4bYwvIp1kE5ZDy1RfSxU/
256Wi12Dp1kPATgi+Y0DjYP3LfjOrUwm80XUrXWn6dYsd8R7BkKUnhzTUzNVa65DtmI9ZPjUb+YW
c9lmUp59MzsjnYNKt/tVFok5uJFMMQGa925G16xBcuXG0Fp9aw3tp9N0VDa11Kj1YeqDhBT+CM2n
7IW38dn/vPGviZ0cZPOAhdkrj4gh9EssNMd6O6FL+zGdxSIvhYxGVAisP/5mwuvfHot5QUQfS0Hn
fCR0Z7nYndtoJ+kaFSbAkU3yoXF89dZ4y9jve4D+wyVqJp54DqWBZugBbn2A/GCMQeIRFrrz9K5M
N4Of4dst4XIfnM5nJ4gXNvWPuo2Ge4bRzeMcoFdPO2gxFgdz8rpVqCvBZcrF5L+7waLbswVcGu3g
6w4ZThb8tFu2I6axjd1KsNyS1UQDTwwqVk2W/VGJqH7J43XpLJvms2wj8ie862wO4zyC3Dc0XTdx
dJf+Jm70/igzUGRrxevSBLrmDTmzaCROSulsbnyjB3lr9F6+jSfZorD7Jr+xuZHlCWUNY1xSNSlr
nSS+NYn7gJFLvLQtjOugi2rtKHsjPnn0VMDoN/LqzSuU8aj1cft9oXfk7DvpYSBEVyMCaJ75FDWD
QyN5RsfjMzkVV2CkSck193o1U8hlLZ855KzL4OjgUOm8iY37pl99uOwUTG6nbGiHw6LL/OIrv+kO
k12mdairIf/WUTV973MU1mHjVwCFI7rOWUwyVjzXc0xdqG7mgnYqCmW6bco+iKrjInbCSqJwb9SM
wnHuLZ4Jm1bm9qWpGLzDMS5nMP4qT77T8wvN3p1t3u0G17jAwOLphSUC5oaYZPSqLWRsF5dmoHwq
KW6ooEJmTZzsZGTT0jDwsavpIHL3Rt3k3+ZMrm3Uftvdy9JpAsqncUJQG/Pc0mOKsZ6NF349fzpB
H7ceGt+ZGhZIlqIlCNEbUDk5Fwj8Zn6o9dp+MfK0PbfzSO0CRFJ/u3QdozkYNy7gLhAlDKpzPe56
U8YfE2RSFL7YY9+xWvB5e2T1M032IJEXF3C8jROSimvSIRswiiL7rJy4OVnNgoc2mrzltTdk8ROl
afB3Q2ZNch9z4lRhnmIvcrNxWP2m4zWuS+0Y2aaFuoImOz5VYxI1EG7nyQ7jrBha3Hh5bZyEGVWn
QVRZv59mMp2bdtHXmxKZ/DRYIt6rgaPX7dugZpbI8GYDnIfad0NGbvHiKdyKCPN8UDZ+itwRaaXj
hC7HoPcz12hXyXjo751m5O0Zvy2Jpn90fWZsPbNUWztJm53fxzVJC0+sPR45w4OR8CVtEuoHYbcO
n1GEfB77KSvbep794hmbhWUH2JUxC9powjkLh2cg2byiwsTGsC0cg7hnBmX7pvcRIwSzDz2V60Va
O9uLqX6IISqHA7zYPr3YVrSADOaREyjDyrdkBHXqRPumf4iSVD4bHo+5cJD0BfC8oNIphDbJO9F3
Crpe0KzHF39e6GNBMU9oKOGVT7ZLZYtbNq2o42wu2FMnfYEbEGGEb8TEp/mY1KbGAbC4JYXtVcLK
Lta4QRwT0t2AofNEbAueZj5G2WQ6I41CqI0IeFMEYMjjNJUAV2ls9tuDqeFN33W149MEr5JPQWDw
rcCWcNOGLqFIo06Wn/j4MzppXDLjnA/9WvebJyi3jGYLVgo7TQ+tswZZEvwD7OPEYtobXKO8CIXZ
b/QxzdVDC36ZC0JjWT+8mlrNwAOG/zyXXnspCeeQSEynlF1ryqPV7yFtoOzK/DqJMnm0vHh4BTjt
n9JZ+tZO17TlUVGuiMPd69vhklKI8zywjKOnTaUcRzJt6uowscf6ckfI7nh1DDy5Mb63kiQpu6ol
HXHdj3KhAHtFOhmQBqN7mx6G+WD3WLcfZk8MdJ+NbnzRrMb/JpzZuSmTIdRSycReJSfp6Cdndrld
HEYFe2WLh1zI2K0dFBD/jddPH6rKhiCpeGaaVOFZ350m97JAmqDAu6S3frVYhjexPeER0hZ6B8t6
SI/6RKsXzxjaexCXn2i+Zb0y9op2qSZXwTCZyaNWF+7JqF2dyi6rEISNRBwSi2k2lUGVIqXAc7zp
F0l/hF3HZuDWDj0gbrSwPYVvt2ExIh5tyIPp99jo5J0Y0jEQZbwcplzvfZ5xJPTjarRIGPFN75Us
yZGAb+32/8HeeWxJjpxN9l1mjz7QDixmg9CREan1BierMhPC4ZAO+fRzo5tsFjn8+ZN7rrpPdaeo
iICLz8yu6TQZr4wUSPzK9Ee9KUU2iw1Vx+J6aIyWcIqbfLqjn76RL3w0LDZWnDR4VlZcuattNtXu
WqW+yTBSMAi9BHRZJWeHBhFohNr/Qe1wTSywLGzjOOQ5ZETIcnYbB3euTTbAg5z3yP2nfvcsUgLX
ALSGb9gp5cjZAG/rja9TumfTfDT8rWcvRDfnoFZYfMg17StXTj8SOwk/kSSz4bmKR/of/cqqPhvm
3fDiEV/Exs4t2ppcZSb6hDTAy5gkIZh+ly6BTyehdJrjjZ0OhxiFh5k8xzmcC1al6KwpneGhMYNl
WGfSUA9j2JGCqSb6w1ChCFGB54NC02JVjpxwnO9m4ZQm6cP0bOkJMjpRNBNpvtW7NmXL0oVW1OK5
9IeubJIXyLHkIG6zpU2RgpPgWOZGto/D0bkha4qyq/RYbTRYIq5+NUkUs8DTJjmDfLauMz1R+ZVu
yChSRVTRw8nCGzwbOCAoLJ/NQB+CsvDLj7nUYb1joQ0fMZUSlxgAXUWJ25Y3PdrTcz8V/ip35tE6
OnIuTp1doS8XTWK9EHm1nn3OapeWpGQXFgN9ApVqfRr6lE82xrSxvpGKrhmPSKyqbJDFmi0rkCsj
MJwXHXcfdtvE6YpsBMXpjBvq71o2uKsyj2GVFabCWBGW58CBcllS6Evgc6wkujWwrjQyOS8+jE0x
eXiPmCe9LqNLY3WzFONP7dLASVMkq3GcbSbO5B/WtBBtnNOHHNv5wbAdVn7kJWTaBmiovzcXa1hO
0irkvEUd6vNr4grORdUyRB4ZLjOAvV2Dk9zyb7Qvm+wlzHusMkgo3uyJronGma56pu2PXdOVhKDs
xMbJJ61sbdO9HaWzrO/bmYZpPvvLfqF/xIqIwtARRQlXj4cvc1dh59RXZtE5W9vgVJAV7hf4G7vD
k9+CFWgDwCwdGMb0RWHKGVahXcc0L9YtJ8KF2ei5dpr+1h2nNZPPOpqo9ds0fortR4W0XTCZWg3d
8C5JTzRbKAISdbUQbXghwnu4IUJ9PxLh3yW2nb3WvLaHEm8YUFZcFNU+I1nur6VyARmadBjKlTsY
xluKwGEcaTjDkdQ7SjyNzkB0sMxdYgSK/tefZhGICclzSK8T93I5q0RH90QXEifI5ikutlUW5ryF
3vLmZOn4bvNb+Ot8hHsAgliJeu06dbdznXZ6b6gaMrmOSfcGDdx85IDLCpsvA4f1vk2PsVNNXypu
5q0/i+LQWvGS7QcAa2cuDUF8pALP/oH/3lkzpFPEePp0Eat0CfH3LXKa3id7pk3EplPH5l2MsR41
9JSFvGPEVxnx5BseZiDS4yKHHzy+/qmTha6j1KIWlGNHmezjNC3q9ZAW29FshIOS4qkb2+QwRImf
mVnHLiTEv+VGbDrrBLWRWxXXG3/FJZeCeVfa755mA1stGpQRlw2TRM7cF77kohT681MbdxbirnbC
fJvRZPs5NC1EorS33tRUBusu9dq9rFnmF9thdOhBW8DppqtNW2pJvgUUTETdFKwFppnUatF+2r27
RhNTCTp4O2x76XObXawpCclByUy98O/I1laUmVO+hEOJ4SzOw6T0N4GakIJoEMs5UNoJ5xovLaeb
oIa6sUp0RtwzdAKixMlTGoYkBrzcx1WKQMRHdxGXabK5Q9AKjnOHJhi4TQmxOcM1MNB8Vbc+vAT2
ZvKa2BC6+xZgQOQQGZ/XGcmLn7lOfb1liK5bLGBlcbmy68+a2PzN1OYVLiQ8d5L6oCRhk6b+5MPV
zAQpRLfICrnL/ZCywXMa9U9un/p3eZ24kSL/cEY7vUpE6DGMAz84rxo17KXr/+x6DjySJCLWnnLE
K8ctyW6AFOQFJ97Bd16WJf3k4zbxGtOK2vvZZzFkuFaJhayLLOD1zjkhT5Z/7eI7PSqPcWwxVPVt
wDa8hVCSvHOmUCgYUD0fXPkBksrbYLX1OOiXzjqbvXJjEbs5kFCpH+Jam7v24kZj4VxX2Bd3Vkap
e18YFq2+UMUcABVLGZBC8Xui7PVUl9sc3+0DXqqZipXA/BG2bnnlD/b40bfwe9xYKrUN9WxO+0JW
frJhkRx/Lr3fj1FJqnfVxV5whLjCoash4VqshtFoPjzpB3QM+o13mnun3VcTZ3rJMHOXU8m7r+OZ
6/5Qy9uRYMk1wFmvjTx0+9M4DZwKg1EvX3MOX4+B0UWhdlXwOHu+j9G2zld+V4ItntBmR/Boa5uT
/Fdh4F9tNc2XbCavTdj16Ki4jah1ZhHVfl7lqxq2Y7xTVZjstTXvmiKQu1KnU2Q5+IkjmhL1E8dd
Qr/F3NWr6fc7x1Qn66bz5HfAlPvgtaS8xjlf3iyC8vdlRVYdbTnv0PDduYuoL6R+ymO5ZHKzo93j
MNpJvSPcjrJOoR5/oSkwVrZXlRx2DOVuafaIV4nQ3mkouJ/2wm1egV1cCfpzZYRLw7svQrpfcAlO
d4XpMjgyUwXPoJSvTeGYr7GpSCT38CJGZ7Q2bkmFUO1dxmfduK5L11pxovFu08ZjQi2y7AglJGqc
ud87k7hG46H7rRHu1ezZFgepcFlDPmvoDoJ9UrRDdqISCumfzXhLCILjnZ+oEwtVvuGRCV7gL9ZU
/OIaX5UOBdC2lTwSCgsHbOXD9EjDUbcdmVfz+Qh77yZI6NuI6NCezyMZqw0r7hxVTlls6TZrjgud
CqQ7rbzWG6ZpB+Tn7s3IA/PRg2qLAQ5n1hNl55z2Eum8NFNu7iBKmLyri7mv8VWs2jLRG9EVOaap
aeQYMqbjeoDqyTmHYvUfU4l5GlggoV/y70BO1Ncwi3jH+lDdN8s4chyKjevCaQIEoPFF52ysvaVQ
12jZrXbehEMEmM89SApxXXsxBcOa64COQpK3LM6jl12ZsiVZa7bBl6mdW7p/xhUp/4UDWTzf+u7s
byZDz/Ab6Le9DE7yyUC7n3J9gCzAbGqGZfTs28p786SxMruUnSTpsyvR6Ho3c9/YUPxdZtfx5M0/
KMRxniR1Dd8QznAPLaF32y/ZLqfdRWNimOV4TgcMvHyvdI+i97MBuNttaF6b9hy952/S8+pWdp69
b/Awb1pT6fnOlPC5+7ncDoHGmUJoidDptHgQ4WNTILTJPKNMLuDScmc6pIYjr7TY9P6QQP8rKzzO
9df//T8fnyoDddUxp/upf1XgLYd5/7+SFfYf7fxR/p2k8Jev+YtmL0B+MUoRwkOFv4zv/5QU3N8w
f/v/TFKA+EVZC5I2tzLaEqgz+FNSsMVvPhYt5Hyk5vDyX/4DRcH7HXn/awzpwrilEdHjp5BPoQHg
7wUFadmpLWVa7vKBwllhQs3YqqVU23LJ89fE1/0bcysK7nzib5iDqRz3JtfZmLKhAHfAB5bXrX7g
oISXahB5+FwxUni1x1JcL4vpPmWwo84jfNXDrBzqteFVX/dtMh2YfSR7X3loc4EZ4olsLO1+Siox
+6hren2Ntm8/uiLPmigzVPk9z7V9bgk2PtqFRfkVc5hjmTrWLbAlue5noCWcP9QhuWwjPgnyZxVQ
cNoyzX026zQ/57RCZDNH1sCggZV5T7jJhiwgIo/P2xfo7J4M7JWTOxTDFXRgeImH6aX0q+Q6zOg6
y7qMzOokMU82PUViwaQeOCGIaGDNuO6tAEpTHKyDFJViZlp4cilcuzCtDLql8aZ7lBReuzYtcIOQ
8mHQpj5TVbNscuGX1+xd3WUYbbFuNsN9Uab6MJA0Ytho9pgGvGsuYYRSmmnAqduHbxZXTJLA5cBd
3HY3ho0uQrtcu/fkYq50S7SdDu/lI1TMqhwCyNuqQDqwUxZ7veDJj1vtHVsMJU8xl76y1LW3LjWs
gtWk5PhGSiF51swpX2fU1UfC6vGXtZCuZZzLchnhPFCcWk1bZAe85QoGmZOabyr0LhNSeKPcEBcx
vUORGd2tjN3stgyIbWccU5GjUrAIeALntbssQbamIyxk6EKd74rPiBEQZSoaohT9gpow9OrbmicP
t71lm5FZWd6+Ba5+ciiU3bD+0pI38764jTKxQIjvGT/sHQh+HMETkRFZJMlaGaV+mXLOT10Q9i8C
/ea5Mo1k3V2EJtzOV/kw2t/GxEFRmTkuPspwevotk3m6s+38kyjWuwc44kwzbsubLsgKF/AH+hFL
HWnXyrJWdPP1MmLY4p0HxnbsT4GFptbNR3ZNcaPqcFcZ8mlKWaWjUSTDaUBE+2i7ftnPtjsy7wzI
CYAxO3h5sbGTKd4jW0PfIvaP1zfE14nNe97ObOpHPCjeW+q0fkDp2mC8AuLInmmJlIdSjuO7Cn3z
Y4xp8kwBSqyrLgiuRqdBsQvBwfjeXTZZzb0zTIrjSTF85E7TPJOVA05T9c5bDSPusPSIMBexTlhE
wTPn7Cpuhmv+1/o66TAqRZBhkyuHdiQKONv6xpuyjkt0Xb/EOIW6KGXIRczpMkjlkCS3MPBp6zXn
fEUPs3WfGMoiAsLqcAP2e9rriUbqKDUVMaPBtsZnX2Xi2FfVTJzBqM6xQC3xiendZAsjzbrsrY1G
9T12g8BDi8DpIf3XtX+WaZINm7jQ1lcsW+srIDXxhZWnORMOnhhggkSmDtumpHfggNusy65rKbT3
zfEJLE5Jet0PzAK/ZC8F2QIrXKs5RyKhzdBjNhk26SVJ5p3tEvhHxTFw28cXT2klECLXtVsGwcUa
UG80DpiM1LRB2CywmiVqWYrfBCO2jBZify5xXrcYD2fsL/F6ADujozbDBXuEc5eedDZVrxjkMfTP
edLfTcZQfnZq8adVXCb2u9tyHIrKukvfpiqg8o0FkZ5QURI7lDg7e/FGZRHhjtRwgieLG8y1bKzx
tYHqVB6zcHLgGRrVfDBG0yt3WgWMIvswM34k1YR/R3u1eO1T6qo3YRG0t2bdB2enmi+LNi2cLIwc
57KVocsJ/WSY+x0Rs4lGeDukKpk7gn2JXWLLmsG6TGffFwp2YmbXJPVMoyEzSCJ8M03amTaJbc3L
CgRUTvilDFCOkRarh8wfSh2NwYLsMsdt9wMG5eWq24MgvMoGz9YPdWoaV4IMxRYsHrVMok8TRBza
TR+o6+HG4tqyf0NV872VykY6f0fif9lGMsXB+GQgopudR7o/LrghJI7jEXYpcG3N3LjJKGgYg0gL
03cLyeaFyX23Y6Y+F7AmPNARVLwU95kU8UvPFPLMdeG7gan74WXhvTtNZhVxaHNFBGeOWAhjoGPv
9dM73EXN3Bin/rvbm12AuQzUiMmVFo6DKPxdYg3ingzeEtwmMjaoLHcVMw8p2nGLyMdfoBWX8FkR
kiLwxewjDLL4Phk5Y7BLu/czbKKyifrC7dY1DocxGv12/LICdhVmopNe+VkKoDkdvbNBEk5E2gUg
GGnVewfywTz3LQ/CK1Qyn/ZQH7SPErYRKavkA1iltK7u8LAPu9hKrKe+69MzxEGc1pKwU7Yp/TJ/
9cTA7yyKQB3Ri9ySctiMcUqX0jIN/ql5IV6m3EMm8rlexUKNHmYup0D+MhHVuWX1b4ZTgBAwzI5f
0BuS4rMxBiywU0OQqTQGnhgdW8VLTjz0ijXU+jAtPb/AMwgOcNbQOmKx5Ky9JbLUyLfGuYZG9YaR
aLnrBof2xJSs/07QhfaGr2C6YpJtPimiWF/WMHk7kpPhc7JQT42/trhjupt0iGoeVc/aUWcHJzvS
Tcwry6Krb/LYtYYozFP9PAzurNdL5lTvFL3WBILJCvCM1s6Dl6VU97IqGj/KBlAgI1WzhSYZloa7
suOAo0LY6+IjY1JZ74xhyGGz6jmUUZ5VgPVyW5mvRJv6h6o0yy/s94F6scbYhPQxj+IezlyKV3ic
eSWHfOkjLSt5G6Y0ZfFyXeaZbuKNV7FW4EdzXEyjTqEZdXjd1y3dmyguxQ/eqylfLUS6nvEbsAsg
WEWuay33kqF5jdmKgXOUNBYPiIRZcmcgDcCtaQzzuc4BBK6W3hVEnRcfnSsWgps/HKj+JBK7nTey
p351HaeevjEbyU8fwV5kODDS+DX2AQqqEAgWUi+vamIk9XPfTf6dHrNwXYDipvkcgsgtau9yXqaL
O5ESsu6e5El9P1Kezd/ZNO2t31rAZmBqqwM9Pf4J27fTMDZF3Y5ibxZ7I++trVVZPaa/QWYbEmc4
vAV3KRLQbQ7dy4vBPQSl/bFYono2mpCxmeV35rXfTrwiAMaak2lOvEI1xdp7XOrBB6l156dtC36t
JMz1c2hNI69vOqdrQVHwTxgFxR4rRvicmRmXz6UxWPy0fS2xk56L2YuZIHvFAimDaCI7bS13dPGq
jLmVOYsdVUDhKQ6n4GoC3EsmxxYa7E+GwWAsJLbAouyc76IO1VcMU+boxUbyY9H2TONzt4Qn1IHr
NHDMw7wUbPO/34T+e2n83y6NpsVb6v5LesUq/Sg/s+SjTf/uuvnnV/4JscBRi+tYhCAkXDxmf94e
/d8ElreLRu94v98D/+pH4/Io8HSHHLMDylp+v3H+jSSNOGeFmGoCavJMy/9Pbo/WxfX86+URgxwd
DAJKPSIPQ3iMb7+60RjRspGrfN75Y4vnpqnEayOs5BzYccpjGbYTrhPzRyyt9itonfJ97Lt55Q8Q
MTduh3Amhop9Gnvta2sN1XFQjPmsICs+AWD2L//9MF64YPO/92H8l7GD9VeRZv/kc8gX/TnF4KN0
QaKwATmXf/7yOSReQM3apfsKqP3FMvlXY2RAvEDw6QR8eHFM2r9MMYLfLjkFPj24Ii2+439GU/nH
KIAZENIL2XJ8xwXSHVzs+7/YIjPqXxS/XgPbN11mMJ+NfiTwN76mgx5unGl87I3WuC8d3UkYp5jP
8D5y3Ue/l2tvzIs3Jdvho8UUcohl2G+QZb3VghIVURAP+qHIvLvJNxk3Lmj9XT7Wt+wkxVcO1oQP
tU9ELTQ2TY6iA++5uq3DMX5EH6twDlndi1O56oNIu1wbNtSFLpby9pJDkhVB8sLC/sMRfHx2ch86
Rr4AzkzDHuqErh5IJb1ORo6VZiRVUcoGgIJhkFhGDowm1MF119Vt1M/Ng0kX3CbtJgz3pNvv68lg
LNLrBvA2l+QuyYkCj9yqAq79+yyWDbn2cHyhDNbbd3ZcfIdxXZ6AGqc/Ah/IRDDTct3jh3zMextb
Qhz7w4VnEK7dAaVonavJALLmx9a7xNm+onKx35hNEJ5Gdjl63aE/Y/lr9PROpTfTALLzTAYadzDf
KiR/rNb1mONRtUgNYHw7e3og3DkLCdnGKLqr9PcBg/P7sGEJK9SO/y4J/86SgBWLOd//bJWGIfHR
/roc/PEFf/FIB785PLCeKWhfoSjzbwPNwPnNcfhjdHAKrf9YJP66FDAFRdvDOc1j6MNp+mUpINQE
T4l2gwu/E0RR+J/sSexk/7ApAS/henopn2Yl4FvyN/11LWgGv+jKUDnQGy33ES/MwmwwLSF9EEwf
8qnfDY16S6nD5PEJgrdMKAWqAJ4N99y+cXclO+c5xbvyQqgtuy6HxT9bYSlivH86DQl/tCkOLMRQ
OP5Iz9HIanGKOWyhK2kUU4mzc5eQV32h0aGCbyv0C8p2ghUCLvINSZPp1gwS/GPQv5F9Kok4HdjH
iXnqPfyN5srtyurIZZk6t7DUhwRpZFpbRFhfjIvl66rWXX6VFyFIkixwy0eZxYt5kBnOOTPnB6HV
wW5Zpf7gYyZU8dNU5c1OeYZ35YfV8I6MzqUzx0mDe0nM2TOeRfOJY/AYYqtI+N5I99hkSPJ0UVIs
9meYxJQY+inQnrabkq03+PIak17rRjlh/hPHAOHCWqbkR1VCkZ6hEvPOqCsZRqrP5rswc/PtoEQJ
m86VRGZlnwLSG8A83SR67r/JcRv3MdT9CQE4Hj9qy0PTSY2YEUZHMQWAfInRELOPqrf4BQ1/laSD
vIMBRP/mCNqgnxlMRSV3iEiOwKYhVFUnx+u8Q25ZybJWwOGhJ+fhHjQLBYaT853qQjBNSr0cZFvh
tvvckE0fVZDcgtWkTd7dtMfxS+oEh2uX5vKA4iOw35sXp4klHrzKFNvBcdrPWRdZxqsRY5Dm8v2T
nMz4ZunBPxp1Dnwf/9Qdgqz9hBmqPZNFyj0S9Wg4kEPN3NhM/QAsgNQlSHHoIACbEn9G8J3Cm7Yp
6w2usjJZQZBTR2bd4uSW+Xj08LzfLcxnrpwcIc8COPfOlLmAiuHpB9fEo7Sv7Ny8yxYDXkVge+iO
uTeF12Qg0pvap98TL0Wgzx5In5OHNf5gWuxSURxX/QFniq0w7/GSBq0v1Z7YbQ67t8f4KmnWPMVj
96DMJX4H40iuSrrum2iVfyUgde653tm8TJUVXreA8IBJCHaTqB4QqldlF1zuiyHwwYgmYLEAGiBB
GAUdAYRu6LiXOX5nI7UP7T2Y82UbzDk6Ymasvbp5r2sVr2O/UsSpB+O5cZnctWF1xN8PCK2PK7LW
7o2WLk48qsJIAhNiaN2XGPlM9XYHvUa0OEhFekIZGT8L1fy0jLa5Vn770LT1d5iRFSIjtcFvCbG1
7qCcgy5TTbIWHowCCwhz5Ng+jhm/Vzf4SvjUo+dM/na0bdjWjepIW7kTw/aqW3YT1zUNOKVnqIeP
dDQduESuSqH2Llqd6Hf0GWQHw1MZuuXZMJHwWrzwu8LVfX+n/ThmYgEnmQC0iSMwSowpeO+JXZeR
DrQx8HFN0p8S8q+5ZjXBil2Ziw5J7E9pChGHFycSHgr9tgxGfkm+CIpz5SQaLoUz9saJqWObrsZA
yE/Ujn7bW7mxZTDj8bHQ085SBKLMwQW2xF3/YF0yEMNoovom8OWihBnQk+ClXZEhhOVSe3IbJAAp
1jIdkaQvzrhNmet+O+f5ctZeZj4Eebu8MxAlg2hn7XClbLuC0BTL29gO4i3E5ey7zsZYQ5fxbKIM
2py34yypfnQMqJjcdnngnaF/ozjP3DfSZxAHHj7bg1nHV1VJzDWqE+hGPnZhhwzbPmyS9tW1W4i4
7dyum3hMtopKQazI5fBgFlb7alDOdhSqmZu1nQux6/pG8zwk3S1Ga4KFtFD2PxJmnhvHDvdL4l1Z
UsJ2MmXx2tpJd5Uk075fpPHQ13hMc8aY93PWJDcMC5Yb+iLUDk+uc9uUpzrTBzUM862pM/xpwhme
wtAZtl1N4+oKykhzWGRtXJsd7pIronLzzVi3xQnyC7lOYjLW0R2Lt5jegjdhSPncZH115mWWd0ou
7rv2Sk6dTWtOBFaLAVNR2s+ndMDoGkHk7dZ5r50NbUDhCgy6fSZdUC7rMcau5ob9VTEv8E2XwWsi
GkKuQPQFl0EHb90yyoIyF7U8xIwTWmb5iXwJGCVv5nrSNyp1naNgJkNulLqhVefndJPItD9YA/6k
SFH284B5lU/Z5WfjiHBudZnZ28v4c28TO/lp4ebZ+fiaanxN9rzCnlASGCCQObGRlsZJdEnVYMkq
dtBidjUJ0K2Vk4ChJ2K8Z7J40WSMpNrRFS0P+JaTHfHIepXFcfFilP3ypN3APuHWY323RGMfazeG
TnrRFA+J6Xx2synXOFklhLWgkZulyuuniabyhOkXEMZ12LTiNNVBfqZAZg6ijrXVS9UHDSIZH2OZ
X+dum9xgmHOSKF7ixIlgf8v3kfWUrG1qOsZmThiYCZpT9WHEAv5YQYykPqlS/dHsWv+5a+TwNOXW
Z4sEsuyyuDMikRTOjQi75Ev0OtmW/oWOPzPKIVqE5Bi5Y8gtoXDs57wV46NgqfmIJ5Gx6Nr0dUY4
vEo3QiipnwTD7a/CKfC8OEBhIFrnAOa09ZaSbPb3bd44N7qpx83EIjoBFdsElZcfl9obXsM4IcHY
7Xm0qBYKwnyj7GGJBiPZl431YNKfGM15NR7nJr5meNxEZt5gR+/H5VDmhEMeZMtDskdp8K4mil8e
hhK3g9H1NsHLEHdsSvtA5FEuA0JNXVezwxtF+Opg14a3a3I2UwpKjBwjF6bWkuTnXRLzmaYmia1V
OeG2Zk95qigt2lpLW+GEt9pbWMnTk6wXAyN86EFTKAEidIW7EZVnPAaT2EwuFK3WtIO7sfPUdTsC
3gHxl79Y80yrb6v6TTuU9WfZ5nIHIqfcJBy39pMow1eguvNNbPnV59DZZKq6hSvO6PvzQwtJcE+F
AAcTu9vjJExPadXPW0mO9j0suwXHTeV/I3JZqzr2bmq7zaANsd2XdmP9mMt5qGCVM1zBXUUmKpoH
I7sqqLBzOUnK6TuOzfG0oBCRCVSGfz37LQvJOFU/QDjYm9HoAvKuht5R0ZTd+jPnKAIi4VYQQtsu
uajPfRwauxJa+oqWYj9quumTjAFqXt1cI+vrvWWC15ktg+OAxiCD2iBPjcYiNffjiUMnl8KwdG+K
wS72cc2yjr7qbmtHYuzJTrNOf4Tu/Flb4Y1Ikm6rcCSNPMGZuAfDXDurpjatLWVAV6yJqkd+IXmn
GtbVqJonSi1MrPkcI3AXXwlfj1tn1sZ9YM6O+TbWSyCOAx1jO/oHQt77qnC/OWRV/c5zlPXMJkWh
yIgaKNBrcDmphrMf7OXwc+gDy9ouLbtRB2aKihxPIEv3y9nsjLO0cu+ew+R8hK6RRg7pglPXZiGn
uT5XEZUTCGFw6YCmjK3nPKIZJXvVaYxoBRi1UedXjlf716wIZMnhZ5/8xB7aS2kJ3l6+4mSTwulW
nDOX61YHs4xqzKpvBSfrB2Lg7Ynn1es5e+l52zbzcCeNhjn5jIv77BoWjobaLxd7g55qrgN6tFrY
bWXxsAC/hEdEnvCtlKk6AUzAGHDpR7h2Kk4oknxyEnFYVTZoPr+6hVANHaRTHXF/cs3ZspI0NC2k
8Ux0N+jd6Qs0eOuqrWudo9G6l4ggRwy37w6VLNT1ADSnWOtOne3BF3cBdlnc58LJxCpXpfoM5sz6
kVzkQz+U4q1Prf5A7y9BMMrcSKOpJJUpombcTyu3IJuyLvuJmpCqtkAMLWPwCK+M2SKFpvNmCgTY
Wl0FW7fxdqEMC4YvpPHWRhpaKKWA+1i1PqBM4QqzezDOgZvuCvIJACn1LrWTW7vxvgns4xMmz3WY
8rhbSWUcsIvsMQBfL9VIOsavsYoCo3wwx9Yg79Nmuxik31qasYPWJnfG5YohhIKaTuHBCLmt4mzI
b3L0vfIb+Haxpu5ib/sXTVRy4OaKLC/ZNYh1VfoStnA0xzR51JfhFZbGJ4NjR8R1cNy2ub7hdl7S
O4PkancNVSPG3sn0tOUy8sOIUce8fF1mHowcFFvwAsk7ZXFXCV7TyOtaew3e1F8vI4E2WWEpEfIC
cRwRpzw/XtbwOZ21Aw91JV2Au9lQditypRUUvRYDvr02i+kDe/IaXW+vL5I3Od+bpRfYRh1VbfzU
XM48e+6OXiAmQ2NoReNI+ggctu0ANMdnH9d4PN249lZJM/SbxuyxSLgZjShY1Z3tAuGdQ6kxD7sJ
keUOb60V42iTs0OFWh9chEPdnvy5z7NVX/D6Bm0hdnIyBF57d9i7hohJ3Nn9a5eXCL3Y37iw5NrP
rqZuxrO+2MOAbTNX6cZP6vAZgXT60E4SXxEkGLGSYDPnQOO9JmPdJxtteGG+otlnwK/vWNk96LVJ
bUCrLPt6MqeIjcN8SSgAetBmUlNL0EKg2hmy6I4YuggTDQHoVVMM9YsLwtJBsd6ZOnjUWnpXLDAy
Ulkd7Kei+VhqKloaf4Q/h8gWel24QaQdvuy5B8zYxGZwnfROQC4iRgBPzbp4mxGNYH/OcAiqNh7e
ebIy7K41RimlUuShySclyFYNRb8/kHVMjvli46wImBJEQWrhe7Lb+sqCpgWCK4FfBEwQxFYRZrsM
y1e5UaITTwEHFzdKqF8gMpA78vDf6du/NX2DIU5d6/88fnvIqEFTfzd/++NL/hzAhTb2QNcjWYMk
dDEH/gEpCILfzAuCxwRhbv3+538dvwW/WTZ/gLnfhUfANeJXP+GFa2MGDtnzP8hB/4Gh0LpAd/4m
CTHXc3E04lFGYuLa7Hr/IAnFGMCIctv23h1wvS3tiAe7ys5ubNdHMY0ighxDhoRZyIZtaXrKRpkc
6VoIGeyQ7bPI3ZASGALQlh2gV12L+1L106Eyan1WYkr/GAEDvU++qts/frNfu/H+XsL6/3/fyzTx
F+XAM4hjZMFs7cOsGPezC/m7xqwY+WW8NmvC+mChzXOozHj3y1v6T36w4/5vL9WlqeCXH1377iUu
5Mz7LOkyEAQ6p6ekCbYL/XibvDeq9RJiTO4t6iOl7VGo3rLyNKFahyJMVnlNsGReSu+Ss1SMrBo2
wza94f7AQ1/z6vnOdFM4cXKONfWCmaiAxLSlue+W7L4e8k1bZE8yNz2Yc42BhlCDs339f+yd2W7k
VtalX8UP0DQOZxJo/EAHg4xJQygkpaS8IaTMFOf5cHz6/pguw06VK13V6MvyRQEuZ8ZE8px99l7r
WwSIzYSHMEI5V3T7djEykPsBWNxV1mHezPIp8fNaK46FK6prk9r9ui2X8SXuR7z7NPyuMF5r/lxA
wmvRj4vyyzzEAg1GtFPk2mZzYyjdoyoeAUhMB3soxx0HEAchVJQEqd1/SVsMmRvc5P0z832xi7Hw
BktFDmEaNchd8Jbu6Gk9sn/d9vN4h4+oPSCzR8r+TOfUPck8pUeWuk90r5Sd6dandqYymmNLu0oB
IBQF/Yo6AoJESwnPQ4+fdCS+dHDsV1mA6RsgL28gIB7BNSo0Kedb5P5mwFlM+v266yuxLo/1ME0B
okhtG+bJTRUuejC1Yt9G1UNuTEeSgQCTt2jGwahqCui8tDlaakgqqy6aIM2MCW/9qppke2KQ7xi+
NtZYZScIiAU5bcyTkIt39GpxPFji8xi1hHNFSDQ2JtoWGNEJrCBXP/LUIJHtT+Hsch7GtB7U8fQw
DcpwNxWT5DRgrCViH0TGWO9FrDyo5TT6SKFclGhck7iq4lu3j3SfTmZ+Bb7Vpz2popO0QjyK7G0y
icMDalbHwxQe+w3obi9NGJK5fZ1sh0lfHuCikgIb+Uo1DB5m/gM0KKxdcZL7ieRuxuSnBPCvqk3v
uDBxs34+jVEs1mIsobFUvBl2+SAzSR9P43gH6s+NnQch3G1n4dvTcn5LEwQI2y/oE12OVKeQeUpb
owzTMBbnPVEubrjpB9fcm1zNNbh4Z5mfyrIDqa9zREeai3o371PiotCYhnm6ncoG7qvtpHhRxgtx
wuKkRJB6rHEatxO6+k1VS/s0V3V2jzRY2RKsyjnCuF9h4dvMmRSvmGOBQje9sZxJ28wxRFFZ9dKT
qZi2s6LtlLHdmSSK+YYVXXpAFxuoz/Das0NTOJfEAYfbzNMDltQT+7hHXiD+XrWG1EszBrP81H1a
8ubWZpjo2aK/EEjiPKL3TQLmaJSkPUITzoUQL67bTNvORfnQKa2vTW7QxMUX7JG+xNGwRcw1YJLp
Yg+u+g1zininLih50+YuGd2j0qq3k025gJ0cPD3GeGKjZhtAg1Xi59ar7g1ZusnvXop7Squg03Lt
onQiCkJgVDzbw/QF4xlunBIL6oaWhPsa57ivBF+L+QlpdSTNGYSd9uCRwqbO8QbKyMvjPvemRi/3
bZ2UBy1DX1b3XbRti8y8c0INgvGQLdepaPp9rkTxUWdd3GYGCi2EhB6r33iaOR0+tK7DYiENZaOT
MLcbYxXCeY5tmjGNLa4QfoqD2/TtpYHQdB57UmiTSrMxjBCdlqf4/IcF8q3MW3FlYcKr5/nYavrs
m1b2MNNYO2ZIfLkFjU/9vMRImO0MekCESE4jyEhB1HijEfTsCQdktDRyhhwtLQDM8gvH9C45RCsJ
ExgaBSN8Vt8WmCbdqjOfC0CKuMZZ7xj3FouT7suReD7NtpZ9O9qERqnVO9OdPb1CuTNhDnkK3NR9
5yYvOiWoj2XmzqZ1SwZNqAQTwNkNzYWBk3+qHoo6LW9AtV7+Zh9b52kfdnwH7RNcPFXTBcEpP25j
TlWSqdMtIHWZ7tSeMDTFA5rL+HhNrFRaG5pzo2b3cqnlPsOodEPDAoHvAIdWpGFzckeJcK6rCLBI
27tsBGNGnAQrH4HA5Y1pL+E+UwWdBRpvjK3lCoqZOr8FjL2lK3psGQntMbe/A6dWNorsOEa2Bf51
HrcI7dzPv++PUoPvBcMPX3fd1f+0a5NCnmtVZqp7qGfhBb2w7s1QR7eQwBfv52+1wpz+6Ze1MXAL
/oesww+wJxXrbSGzSSU9236XNtmFs2l81p2x3LZm/fzzN9PXyuxn70aJ+ucvpiRgbRkTanszGcht
NvUnnaTjQzpGX9UEuF5jZfLcI544OlJb9lKZ9C1ecRPJYiTBzfT7lCu57bg1afVNAc0LeQRer3vR
1BdI0riEmYndk4gVc6vNZNaKNC43dcbkJp9UXg3INApbBewfG3WzbtkGe/fPv+dfXT8HfoYKoNSm
6P0gFVEVI1aVrANO4FZ3VVJYxFMumz6Jzb95I3V9pY8/6J/f6UMpnMmpjIUW6Xs8Y0j3QhfzBCQ4
XC30YTPrzdJgbU+moW7oTYfbmnjq7c+/63rJPnwCKn7VMm0G2dxDH0bhWYGUXWEf2WMBRWJvhcIr
dC2jdLOUczIoTFT6htbvz9/1r774D2/7oabWJMHKogLgDimMZaA1v9oZea1ji7Y6aYVyLOfpJiSc
5JyvVY49opr5f/gIXGSX5CcHBdzHlK9cqFNXFwk5yEneeh1bYmJ21/AFGOlJE2Zubd1CgKPe1K3P
rPpN8PMP8BePrvvn9/+wSqwK8Ap4o7GXef9Z75IJrGSoH4uGJjggpaufv9t6Uvh4nXEimFxjlQGu
+WEJjpmJ4gd3xN7Uu/SKgQVI0S6U/s/f5S+eHH7PP97lw3cCdKYPuK+NfSHxteImVcEUG74srPpv
Lt9fvdP6Veiw4whFHfLjUqTWbl8uiyX2S4hYdnTUp9xyDzy3f/ON/vJO/fMbfVjzOH/0Msxbg6eT
hJlkRLaNrnNHzwnxPZ7pe3hGRMNBaYxvm7VQ1mpZX//8Z/2LI7OBPVDjEUXo6XJ2//HbhvE0NnYS
6nsyEev9MrbDQ60Z6gHTur6vgYhUtZttoyHC5D4A1cTz03h2A/XGLpRXxU4yvyY5F0hK15WnLCqe
rFYnJyNZxz9A537+cfV/vtkMgWHQRRS8fmLzw22gqEMWFkvLR4v6E/ljsFxjkeyqJYe4pizXk2tN
ft2Lfd9h6o7GVfelU44kE4xX02RoOhRsHQxQcASWoY9raotfg4OOosLOnJr3uh6jg2gKSjiCYVR7
wABIoMZmgBPk1QpRqfVSUVvVIQzS/JuWCHUzj00BImcwrrqu+63E+a+M+d9Sjuo8ff+6V3XzGr3m
KJn/3K1Sv4uY17/3W8PKNX/V1rWYBhO3uUWs3u8NK3dVjGmWQSdY4EGll/qHeJT4Pm3VcrqW9r0x
xX34exSf+auKcJQWk6ave5tm/yeKMcqpH5ZPx0DErBm6zes5Fl5d9cN+lWWwXXXing5OFOU3tdFW
wyFFgXLDeYSAgJAzXK2yEM0aiBhWV45kAzxAc1IiH3HGI2hLJUA932AXSGnlyE5FfQK3LLCYQnux
kUQvkj7BtEmqyDxbpUhPUpDhFhLImjTucq4trC2kueXXc8R0uW3iR4T/iCJhbe+7aYAApnYm5Brz
oW0xJPT9CHqpjzgdjHMfPtTjSKPDNWcAZyhpGkJIS154o1FM14hS6nlXLnFIUFyCGXAnGLOkEI2N
6kUhmSrZNtDnSP1Sy0fdjp2XTouOEIqXQNGcS2+vI0GJ0VO3IBkQ7NRIGy+1wJuUFOWVorPNzQXc
NY50iE7lVVy3gAxth1AcIbFJmkeFI6C3kOztQ+HJNrrCmMQeU6z3cXHqFmM4hW1F+ieAugSgRoD6
JwAVhQACMIFPCjbcgtGKvsSDOR7LATepEq2tJBtudjWn2aZxVU6SiXBfwnZokMbRhtxPTjXfJElb
3MSkJVwleW9up5kmuSiuOMxbW6LslV0jpvx1Mkz7OnU6lXAfZ5eaRJUTYZ17BTDSTEnvUbjgNsG1
N1Eq2gkBCAhlMmO4G1raZyNkly2Tg/zeaQi3wn331GfxkWEGR+CORV3TK3o2RvEmh/CuxwhnEeiB
kSd8L3Sm9hEoq3M00PtJY7t6semg7YbM9btKs3DqpljmqiLxtdwaiONzFpfzLkF4eb96OsHA1n0I
97ygMzcubTAq2d5YcFfl7niAj7M1w/LAzLryemIhCPWTZ2JmvSwx38bxUZKXtlPikCJ4XNjSwTKJ
TQM+IiT/7JYCuQoqXYvWfBF70w3y7MQa0mRZ61fpDJ8w0bMbSGK7mKHNVhkiQf5JQ08nbQly1Wby
mT8Bt46v46Y/6ujD4OiNhfiqOuW7NGi1uVYakM2zhfOxKef0IVuREX1PI2uoa7IG8ZEpS7pX5v5O
0czBJ09leuyTxTxogx3gUjUQnEDyRinD0LWK4vuyaC+xPsBvnu1N1Bl5ME2z48mRx8sd4yBUh8+k
9eb4CIm5niMl3TmStK/cdHjRlW/HXOuiZys+UNWNHp0zWBmRh3imug7yA3G30e1kXYfj/KlxCOla
Uqs8MxtUPDkM17CxAa6P/A6k7GHjivL5Jkfu4Ml+gig9tlfKIi7zFD+M0dieuGqpgOtThdWnrLyH
aUvHEILvnkDe3JtxnPoSFGPCRJDbv70h2IqRH6TdZZivq4ZY8k48klsMy4l0sy0SqkvUpodGKNDe
avGoJW3igeeGKAgbrgvKmAlf4YzqjuHSBgrjqxGiI4B1tXixfVUgCszyIzZvAglpi2trUpNsrJeh
Ffz5BLCS0RPT5lrlmh5N/kSSWHj4537uyQgOW4jdGItMHnVMAV1Acl2uAlO00zGgypnW6K3JQmAQ
6e28L4y4GG5KoMSeMBtSmxZkLbBPXAa3e5VeXnosly6qnzQXWSEvk9XSS0s9k/sqaofoSssF3aaq
I/+YwB584j5GvJmw9SYB4y0ikHhMvOI5wr87NZFfLCTHcOoyGYQztCOyrC5TJEKN1G91YuivnWhC
6q/YarDKa/02xaLc0TYBvbWEhdgB8QJ/RKPMGb0whSFLeF/4BmerWZEEq8gFXVys+H2R97Af8dzl
sPgG8bzkeYJdH983+wQSONebWrVRr1pdahd0w/wuZXMHmYR07zQdfdFhhSQqEeKjI+iLy0c5XFkL
UJgoFNc4c+prA9/mRpMKWZA472nuk9Ek7B5XGp3gTe1G07aoGE/qBoxTUlc+1zgckd+NX9QS8xuW
HM9xZ+0cima8qSTrrdW1b4n9ljeKe5wJi2TvmLUtFILxSq8atL42pJe4ujNc9ZJWtkt/1DmjsQlp
RtsIcotW+Gio7ZNkCLnPq7DwUHYdQ4ewx6zPcJoSGgQJE2zZUn8Bcays1yiCLlvrmzYez9xkj4ta
J++mMcYHTPEDSULVckoz7MvTWMlP+Fbnbao287tbqYC6+giCmNe1UqS0FhM7+q3g/W/19+9VfxyJ
/nX1d00mcd23f1H88df+UfwZv+KEE4LJI2PBP9sFXO1XwOhAuyBLEWvyw7wSbjrGMo0VgqYiXgIq
xt+LP/1XZx0x8oo6EYY6ZeZ/MK+kzPun4s+Cy2Jx2NRt9CIf25cmiMBaEZm7r3KkaDIj7j1KoFHK
Rd/URDmhuI6mh8xJy53B8RfN+TI9Iu5R7sGQPkWmZXt14jpfLfihRw0cxUs3GHcqdBFOL84twXKs
usQj0bSsBASQLmrAB7Ipak5xLTPlsHRNHbhUPEi9u4sCz4ucAl7DN4eUGK4hP6dO6jgbZlqQuDra
5ZslK3fEv1lbDn+QomrTGh5cupDk2CHmXca5vmbdmuLtgHMZHHSY7pI6w+KKtNjcux2wP2qH+Dmp
628ZABF7G0m9aRnEpJ8TLX3LYnvxuzi/TgzjJoV/AgkJDzKixGB0Cnp8OlZyPNXv40QrO4yiU+g0
xWao6HNN5oh2iM7lJY3y5trNCCnrQXqOhcoIJiFnmaGw6hn4cT2IIAhQZU3g0WJ1tj+a+qGGBbtB
/kP/n4nmNsXqWGxEHwWU0aEHogy03Qik85JNRntQwjD09HjGKe7CuB4L7dbpxOdCJXELm1U57Gat
iljljOi+T9uEoCY7vxtyS9kBWQhLIA2huDNHG5qlEY1xTpWqkhGYcfogvHABokgf29hlbYbg/XtV
GdLCTpnsKFQXeSPsA9At5dCu5SmQ5or1OGL8ZvVXLbUG7gyq2Tkc8RiPV6sa/2SK8qSlWXzSwTb7
GLgnL9NgxRUEuHlaCU9joI5e1oI6bazuikn0OgzTkJsOkijQit+smMIdZxONKQjxnyo9+Ec2QwaG
epwLgAZNUe66TO0nsD4VkQDWksy7jgIm2VoiBf/iGo5TeUatphncR1h/J9QkhZenI6cMc9J8TvHQ
0BuFYbMblZ/i9ZRireeVjoML1vP0xMjDOPdGuUwbB5Huy8xuD5MUHb9Z0cm0qwXaITOk9HZA7/U1
wlzjJ2V61+aVduRpAZMRFal6TYmX3UD3ZeGWvy3isliIGnE06xSzEd+WTqHsgHwaX5xwUHaqkstz
qDARqtAQfgmbpFgx/k3/ecbb4A3OoCHG73E84AQCVK2+GXnIdGLqSGOtkN/xONJ55HbaJKa2ywvw
BezDRzHCPLB7ZTg5UeNsralt/DEmCh28fcJ2v8Gff1VL8zkGAoBGJ33K6QuBUSZQp4pIm6PKBRhR
k8xDnhbS7GnfGqslKK93yKK/RiiJA0ZqX4Aal6jWDXVH+uKRQMxtrKZXuaaeuiJ8QiS8dZr4UA3j
W6ICaauwagwD1Wrfm8G09BDgJxV+h/6tMiL3OutB/Kq2aAMGkc6+UuWr6XTdMXaY9HVWFn+dXXeE
He50d0WlzYeuM5dNWsM9KorM2Q1D92X1+EI50b8ORu4GCvRYj0Gusy3UJDkZqUIUXRHtGEmrN2Xj
XiPaR42dEeBTlsq8xdNVBTrdGK/pO5JazHaBv9JDUx1yjyn+MTNGaljo5zx3ARnc8nqpGd7NGHd2
toGxglzZ+zYKp+ucJNCDVmicKtXZoooGyxhNtnqXmVj8SYrwdXdIDopcwc6jwMNEdnhyZGqjEdFO
tPy3LswHX+vV+j0bIuQKmVUFiPKqLRHv2kZHWuJriRltkTMx7x0nonLyXptfJggVRPlMs/Zkzz0M
UVS+4hmajvzUSAN4R5mk6TvWFNiSesECADE+fhzVlvQXjdSrVVNNWlNuSaLJ48gfaJ9tJuwam6Zp
m+2ECJ6gNnLOh0QPPde9ck3K4gYl+EFlAjyM7nNDPi5HuRLMbhxelX35Fi3ufa3cTvFo7TV3V2tD
5LXMbKVH0rG864vw0EzRO+vstiLfyB3EWZP4Y4iXuROCbaXCI0HGpAhwT0zbUdRv+nJXkFrTOfwd
Va2fC6SGd50Qh9picRjbFqltIarHGlwEEN+wfnNrkq4tpTs71rzVsLUdBpil++8nKNKbH7rcirxG
4WHPMpu1OdejfWNHJH5YPJjuDH5dLarOm8GB+TGHJLKwmJ+XqAgWHfVvwbx57glDbCodJkIKwjB1
9WobkqF37aS1+5yQkqdIJuGmbQ07d6zLe8hKQYZAlLQIW3oCv9+1lIN5zhfzYs9jfATXRKoQed8o
LKZtb+g3kHEug2nfd81CHwS+zF5ZVQWSHA008HmgIXTegxLbThbBRTmSE8MSX3M7wgGXqfemxugt
Rhc5LIYVGJ3zoCyD+m2U9jN7inMP//v9eyn138LzbwpP2wAowOBGo8lNrBpjZbqC/7oG3b5+bV9/
oQX5y9qLbH/Zvw7f8uSX/8P/sX0tXsvv/2mb9H8uUv/yLX6rV22dZiW4NErP1ePKx/i9WWkD5bNV
xiu2buv/YDH8rq8DuWAQuwC1SfCxSRv9o14VvzK8pcWp8nXWl/yPMvZU/cfZCB8cd6uBwk9XLYNT
88fJFgnEYxpZi+FjbOjn6tp9UAOKI53aakOBRDZ7Ygaiu+iPJWkPoFfSx65JgqR4ClECwdT0gMp4
Iis+u+HAoJ2DG2FjWOacdjfUqLC64hA7b98DKMCL0u6CZ/SZBGVfmfHLieVerxU6XvOtHreBrhxr
530d4O5D62HQbqKvcZnTVUDrn+EbJF4cMrr1XuCxyFpU5rQLVAuymSw2jEJuBoCeBPah/5jRrVLf
WpDUJ5yiprITVtoGKcB8r+rzmykmDRSMfTm+Cbd87LA9gu+KEVajSjP1ufY7G8RT+UXmtxZMJURA
mdyoKQT3iHTTmHM5EhBbO6sp7bx8OWDZDMSsMaQsjqzduWchkId56nV1fdv1LU1FEoB6RARWKs65
mm+mmtpTIYTPpOzxysZ4wba54zL5Q0XmO0CBNBxZGrJgRuHSEjKTWu2Wqv4avfZZWvqNGupfMts6
TxWfldhmc1Or2qcpmR8rZQm0wvUjA2MWUjCcr8A1NtbAq0Zxco6KmtwiJjzou5Kbhnh5uoJ/emzO
v80L/yyFVL83uv+YI/72UKA1EDb6UbKlrA9zxGwQ3ZRUhN1NS/HYotkidKU7TwNhr+iTMXg3CIis
o+T4kcN5K6YdzMsTuLB+OzMcxGmHfzMM3YOV5PtMEUHSrwp2PD19qJ/1oaITZ97rFPGbNCUHV09O
TXkSPUG4dXlS50BFtFzO9aZOljszj/eOPfot7lHJJazn5B3Q2cXMXhR+5rCH7N4WQZRmpJUDnG3l
thnph6bdFaDLLcctxHfKvl7EuTVbLLrGeRbulWVE19Pcb9yp2BWxfEipW7gldwtnPvWzBfOLls2x
sRbSyDFoKhXnNUydJIlwV2ZwWGtgvE55zQBup0B8Aor2BqcVjRHRHyNUqR45FNXfcoWi03ec8JUQ
+qDCuca2SlquSDp0PPOR5eJJ0yKOVw9ai2qLhGjK8Idy+kzA9XSidVrR6FLtlybUCYeK82c8xX5c
EySbcouMlhGolrtvMB6Lic84YDuKmAVQjBMp7kq9P6HhRPW3fP75baL9OAD87S5hWrKO/zQhQNP8
OK9cKuFk7cjkzqqyb5HSP+F22oWt+rnBPboM7VG1V3UV9vB+uI26FgnJRBve2KgcTEhAsWlfuuk2
7eoDDLfbWCtYu+QFJiNjC5md03h4r83yb+5uwnJ/OOljn2XlXsMIEE2vmacfISEdx8x6UNPQb+wW
KSnmBDz7hJhX3tTTDW5zHKF57Owk6yIE+L1CNjGd8P5VswMg3bsmzmHqKYtJc3FcvNq2uWcjza+0
ZG/3qYarI7+Zk+GehXWn59M5SXvKN/Vx0WFPttrXyJzuC4NoQN2R2ypu8ZQmlFutBQx+chyWxkF7
Fz1wgUhKBbTlyBEQ1RRqBfyMw3Aenf5EtES0IS0dlnCYBiBkP3PkUlFTDg+Wmt8SCIKaxYTmqaSx
b+r1wyiVdzfWc/D91rul5PdYMZ85Ye3aocsDU30nOhroceTBHCPSszm0iP4Xx/VkbH7i1L5DcOSi
LH4bY+Uwc2yoitFnUIJtgCTn2CNV86mstc2Y4JkJJ6Y18looyZlMFayEQtumjrtXVDxicd8/pa18
BDvIOm48L1nzGCXTbU9s1XZALrkock/CCBNupAxNeW9iXhfRsill+iUU9X3OeanX9K2l8bwjIrJS
mHilONDjPI+GA4PcuS9UEob6wtr2wvUJEyEz3AxQmQZc+iuh5v44jOwyyRO5P/sBbqNEtGbO16K6
kiFdD6ZP0iVcg/A4tXtOsbdaOrMSZxv3JxcoJ6OTp5afcDfbRL+koRo0JXbebPHjEfs+3dz3LIZ/
Lq1zLwyct+lLU5BX4HYpwjXa1R6WFQY9FlCItLDvKvrgxIwDn2wZMbr1cE7M9EuTGwTiaO+gUg+h
4j4ZHUcdpfrqREqwElE3VcURgceQor86yybba4sZkKVwj+bnguv5ZGjzuF3wcTWLOXsKhw2cf9iN
+gB6Dck5XcnO9JxqIwDyaV/0gC2ykhwiUHCPelw+g/a8mlr9Uy5h5JvWs7k0DxMBoT539aEJ7fdF
008hCCh/7HoLW250mifLpgk/z9s2cnLfNMjxwDnZWBWuecoLuwX43y1ATcf2UunzawYsE9msfBY5
7WtwgpWXuPO5NeTjsDjHwUYEqIvEV7IDAvhPlq2SqqZOnhanD2pnPfdafxLT9FZMi7tRyH9Sc0RH
ZG5MQpwLCwKhGX4ioQUNEr0nw71YvXIdZS/kQG0qJJpuGN90Q3Kn44iauduNtH5fEgS8/GLT5N4T
tfWkNWgb5EJ6RXMJlbchc97dRXyemDqQ8x6ovfslNegQFDYhtaZ5QeZV2GwZrm8oN61zU6s3pn5b
9pd0SM4t/RQUpxtLvwx4V2XqPBYTljOqjmqRXolhcqgnTOffMho2qD/p5Tzb7sNIKFwyGRsdRg/s
VVV76aN7Qpt2lkPGo3HHkZ1J13ipeqjgioJM9kJwEUEYy5WAtkomGzMcjAaWcWjtgEGknzGGdVOL
/eGWKAHXrL3C1p9l72ysmeeawETHPRfTSFjZnYB5vmGtfIL+jE84MQnKeBs77Jv9+5Sitqzdtwnd
+NrFfFNqa4+wfE9w0NdhTCUc0Rj/QgXbl57CxgQ8i3NpQ1icc0jjzMZX7nYk2BafEoRRPrYm46vS
aoBcFbLj6NkSS7iczLZ8iCP6gUuqPriZ8lLN81OVLQ/LlJ6XUNreUDPm0oE7HiKZ5QCcnNKHqtyj
5S+/VP2yA0WMaJEzfpHQ2XIop6J4ulcMGkKtqP0RZGKRjq8SYi3SYogiIQxUfNWLZeOfHY6MDr85
c//gEhHmNegkQbZHIHUpTdywyPzQFljqwbemg3zI9YXSDsvYYjBq1t8zMLKpuoukdTTWNJwKAMhY
s/oaDEbNm3mWO0dvCFAjrzZoDRhTxmgq27Fxk600W5iAhguhYKW6/q94CbWcRhVGMdPFsokhlgrs
IRHFc7sAmSkqwCoR4lQ9Vo/8NokfksVLZ4rUoQp3mmeXPVlhtKvAT1j3/78Oreu59wvZHG0SxbL7
n//9j3Pw9lW+/vAv/ncP1V3/rZ0v37o+l7+399c/+e/+x1++/TtOLIQq65DhpwKX62Sp2tcf3Fh/
/LV/jDj0X5kraCbzYfc7qv03NxbzDYxWKmYvZF0rvI9D4e/nRdDvOlo6/tEFUtRVsff7fEP91WUe
wRHYcZguU4X/J/MNRiw/VD0OKekW0xcTzho4QOBKH/Suuhsp5G2FA3KsJgZ8HLvIMjr1kmfnOGpv
Fqodf7TsU60SD7a0ZQ0Ww9qpIQJu1eQOXtKs3yyGfQ+h4FrTeWzadvg8LGBN4B6QMop2u+wxRRQk
rJFQdMswYqoJeXPrc+8srDzGkn+2u+QVZa8azMKgg2rhgCztCNFXQVg3sTlbKCVvjTuqiEimN/ro
EUDdxrQuTdpUKAbAuTTFcxfJc2n13QbsR4RLVWPqnPmxrEGhoah9Z3gfHsRS5E/QRYUv5VjcYK3w
pzk+1M2gBYsx3nedfq27YJHL2VdpUm8STacTV07vVqkycK8FJNixfmYdBdaecQYwpWjXVN3kKqwx
6WvZCYpN6I+yf8V5mW6raRk3qjR13zbxsGnMjjaISp5rxR7PVYfmQiRNQd4m+lfLEtC3AUVUXi6G
6i3rVSIdh+wKUvMJfsBWC7tkBw2uCTC6Fn5qJMuJQMttlQDzbNKEitWyL7FRDF6NVXmNOKFoovWw
GRqz/eTEZ7zFD1NPaKhpgY9iGTcqPFLlvKXD+iQdg7VZUdtr8FHJUcQEsxfk9FRGkIvlE3ClPd79
DTG3UEoHNas3etXDF5hk6A+9QpvWHL/khkPLvdG72zZ/jZr4C7o7psBpzwxFu00Bo5/TZrnjWkPK
0Jga1dpoXzFUToPKnmjaGeNam4jbCIycn7DaOoV+aB0MrUlrOAcl5XrrlNK4aGJiW5dh2AxxCBje
jBGdavD2CqZCUUyMZ04qDBYZ/tg4hbg+ksa867Poc926o9dqGZ9aHMXcvzRz9pTNdrGTNW9MkGWR
MmaxE+0yG8rFdYhrhKtMQHJ5bELHoAsBCqMxKijkBZj8vJTCY94VhOMEqFvVchZ6O6hbi9k3nG0q
dQpJJVHGo11O8Q0ZcfCuNTu8yrFIe1qqPGqVfoVppvOdgRGTNseVV0ftm1HQ84X08zikK/BKji82
hd23ubbZfCLjm2jDq6bTTjaukvsFojN44AnatmI4HtEwBNpOzUGquHZ7Y5V1y+yqmRDlCLOk+E2+
wsVwdh3JoWrf4GUS4r0Bm6UsmX5q2rFHiFV6TcW9mXaT9HTZNhvTIUY17/oUole1rdc5Um0HgKu/
rsFwhRlf0KSxlXLWJQw2lQGmfPW6bTTKsBZvoJPE/sDrWGCiCiz+KpiUhawkfNt+N7oFYifbr2xx
izCH+6ydEsasrfvspNilqt4jj/a8kC3QgTzYGzkYZ6LtkkJ5iytNowXituq5KOdsh9QCDoECU4yT
f91Xt5ZpHOP83WQgaMjeB9gmbhVRSaqkSgsKgxR5VF+g0bXwdUzP0p0PvYpnL7P166ik7ACldSEA
1fHaqX0rljC+Aj0+BxKrK90pwLvHRsQslc6SJN+YTQDkav2eu7EA7uYhXf00qyZgU+KFIqIflCYo
BoRTZAtXM1410d5yE1Lm8csp5vJpmRbn0hDPxqGBx4FaF3eXYU7EWIwCfjHSBitM7gEUGbCvV9y1
mm1Q1vqykpAalCwYhN16Ld7MQJHGe42fk+8qX/XChaLhjARcFaOnd+Ohry5Lnx3g6RA+HVpHWnPP
UTUbJA+tswz5fazB2FvsqnXW0XQ0LDaNpnafxnUWQu3DWGROcu1p/j4sAfU0vyQ5jCVvzWLb6etc
ZSmcdcLiAsJZpy75On9heOps8GuRK8ijtp8VktR2RmH21R7ROudpro8adHRj220i1zlMobeQI+3C
gfU9hYpdeow4OVV1VZWfRauhRuTp1dKdiNxI9QuplMx/8oL+3KCvzA3OnSb8JzWByYVGKdO9obCI
Iid+4pwi/sEz1eOPd5XqbWYUvumnee1JNQ96WZ3MJnb24aIu51GU0reykiOQgjL+WiejwjfUWWXX
aKL84oyWAodNRkhosuQh+r/sndly40jaZJ8Iv2EP4JYkuIqkqF26gUkpJXYgAjvw9HOYf09XZlZN
1fR937RVW2UW91g+dz/em+Ld0hrgA1gTGzxOrQ+S1Ci6TT559uNAHGbTdzIk0j/RDCRg6PRXiEKR
N/kh1pWzZrvO6YKu30t/cG4hWU3tjYDs3i+4V8nAdjvvxRNEyUo9cbejqUyAmUaWvPRlSKxTm4ix
2h3jt262szNlhd6uyQbKUNXkrSxq8VSQMh/ZRRZAHvBllv0ImaXBWiV9qpuyKYFcX33aWSofCOFx
Ic4qcbJTTseUpGu7KuzmdyrImHbkbnGlRNCNZD97vTEHs1ERPczK72Pv10HudYzP8ja3eO+EGcR5
pH3yhuf3gzLCFtqJ0QSp1hO6rvzA7bgUj0pd2xNxGzaayh594uJGGMtFW/bxutIocLRjkIQEm8Py
A39mO2zGRuB5tUo5FZgD2H1Em8p3aKTWbs6b5oHypjDQiUuBmitC99Ywo/zs0cdiYvlnijkDMrNi
59nqIi7tY1q8KRyDAcAJl8DoqNHwYHTd/TU6M+UJ3MLO15lq6eGdgWdsUVk5JQaisGZmuplhnKkp
yMkwleSL6yoLfhyN4mkyVpBeacJrPtSYjBsvibAY16N6kuDuGEiRSMmwuQ8mW8DST6P/DXf9V0r6
Bynpx0kdteanCef1FvGv28HpvaD66a/1o5/Voj/+K39IRNfTO4zR61SRrNO/JSIsTYZtIwMJTtu/
wpB1rO40PXu4mcAn/8xCRiHCBK/r2Nw9Cx+S8Z+c+Lm8/JQF+t/prAC06us8E59h/q/TWbqMCN2G
OcdTiZCQjugT8drAw4BfZvPT+/RXgsGv3qkfE9Ur0dWDamhY3Fp+e6yIwsRKEoMMnLKi0qi/mwq1
bTIB/8ZZz756RXvGdwsGda2J+RwVmC5j6yW/rh7UZY+5XLuluf2HZ/W7QsaIF1+YCfzc4R/+pGKE
Mql88MVhIOMpaDO1y92hXQ5McY2opg6Rfl+tWLq1u76yE/2oX02hzeCLhkCnpSREXv7+CTEU/+0z
4Rl5sLENx8Jr5l8lwF+ilUUsJK3hURg0cxdvzJQZRenYd2iGIeI+Hk7paPmZ+uoOpLM775MKAlc7
Ox1u7N7e4Rl90+rSuYStkR8swkkH2052nA/Xcuxq6D3Dmxi/UWGOU7MFplke8VAlpMDASS4mCBEm
QjeZv8BCmoAHg4cc7ms1r1SM78N0jhh9Vr5M11TWrNLcxrUFly/GWKHdDSbHhrBA+bdpV+qXDpWS
nFFWgAfYg8x95IabTlU3jWtuiQPAY3uZIChpZJTm/kOjx1J0bEmDtb/WUZn2NvMxYfXPfcfdghbe
eClHsbPbp3DodtiUl5RvbizEnKIBO9NGl9neUwtyyj2A3Dod8A6BABHunbgl/k1yOsxvJme4L/py
b1lM6htr6xKCWnZFu74i4tZXOgaS7woqMdwGJBi7Pvaxu6YXYRSYdm0eM8euXfVri8KpxnkGVrxP
C4dBCe4MZIEuhwOe9GvSxEt4YjRPDbi6G94eHsa3V1IxequdC58nwW6CXC3Z93noAYXSO5rWK0N9
xOJsluqmZBScJHRm0lSIuAJykF9m70H9Lrg83GdDtdXweHPaBs/63qNW2DZ7RvXWNN/Kuqd/guqX
yD83bEiMSpO63F6NPoUnkHjHZRQ23YmojbxP2vAtEoV2nBSfnOiyMxTa4c6cxwqLCl8tsw39W4hh
1bfIUqQFJE6JZdFLCGeQLb+aqYwv5hxV7z70Lo4KzvVHwzw5YUveUfV+L4zOfHQzs4e9EXWvsFsh
OzBv2AyDwPDn4sx+otmkJB1vhWzk5awWZmbgu8KeVdx72dQhYTVi1dazZiEWX89gUrrju1MDjy0h
AwNvJZpyrU1MbqzOOjtM3i/13Iu71iz+ldn87yb5/7NJYl34aVX70yb5UF99vu9/2hV//LV/TcHM
H1kuaP5g2TwGYqzL/xqEGf+DbYKMlYtn70omYv37YxDGIs20Cz8lCXfL5F/930EYe6np6zYbJjoj
s7L/yDhhu78OwoTHBMylp4A5HJsv7uLrv/8puC/LTKOt0+gQqVDnu6w1F9rgbYu+yBeGP754LlJ7
P2IBdZqMRqOq/RpN8xnr7QvhQ/0uVJ6C3jd8tlMiAH0DgWxHt1tpmkEjKtzv+0zqzUH0yF6Vx1qM
PahZzCq9uBIQ/2D28bZsNI9ye3kSMjMhu0xxQA3AS+VLtXa76a6y9a9Ckt2kdXaVR06zLP2Uk3em
fdqRdcJOxr2q0tRbXDG2vk7atlwL3AXvIQmgKurfkibfanN1U+cpnTkMwGCguNFtpMFmS0xHC3Q1
RcRaUtCzdDcc2tSe95Kh/U1chmJcSGEXZAXy6Sn0owc9yd6HuH7JsNqRv6Sg6KhxBAnScQyvhJN6
GRP7QEu1uzuCKlebrH1DmG2E4OF065mG4VWkfA0vhZG0qIjdNA6L1DHAfXf+qZkiNzBqS1ww0LCe
SeoLVJNtpsYplthsUdlJWCy1sSFhoSDouXYt9nFjylXtKqgfgy92WW3IPXBh96N1p7d6pOkaPUct
5UA6yfRz/qm05Efn+toxdHvoH4NkFWuHdDXnjn2cs7rDl119YTUZNhqm43Otp/56iKhl6FLDXNAm
TtOvEHZAyWW3GMC+7hWexTvO7p9SkpKoKP86D1CDX6xqerE9eU2HwRBt/OtwvqEIUmUdO4wdr+aJ
mV3W598TqMBbUflvfpvTGtHzx+c2n+L1YIiWjKy+r653SP5UvtVlTcuZyB8S130QwN/3HrQs0G1j
8tDQhrbKBJOuBoHlmF7vpSCCPDiPNBnPmQ/elzqgZSvtR2GxoYhIc45dqp75vvpf4/WKq2tlAc29
qldFGxdBL5uHUAsf4mlE5B+ZX87NU8qFctXrvb9pUFkWo2a/5uWob9O2uTMcOQbEKFG2UuuqC5HT
0CPMIPSJoHT5P2Sa0iLowbHZAQ5k4xHvC0qm8Sz6m3FsovDIhV7VG7RSe0dSMEGfmWp5a7ujDAxH
01Yx3sSzD3EmwPg67Ej3c3zkOwg+vun3QEWSbZTFHDLimOXMbzYzWe0OxEiMna+2DhxS07smtb2N
KeGbw+94MqIGSd4vov3AeX+L1wiB0XYfDdofN1nSF095CiKfj4ohuTPhKspS6MN+p4WvdSUpF8xM
dZO0TbSfp4HsT9gL22JwDnaxC+svaJQUFjO6QHGe/ZNb2OOFmZFP67edBSP0mWXbuHsXUMWZMR86
WIg5F/wiYCeDcrNJet2ZQhBQqID/v1H8tU1atlF3ENXW06E8L7jBXsIMr1GnJeB247FatzqhT70J
EcXcKF6RnPF6HLlesjXja/66yDmnTZrurvwB+8bU+O5jF3Viq7wpfM51ES41XeDB6nWCA7aIgVuq
6aCEkzz6iVQ3YJdRKmNnNu/y2dBOflHPm8LP02eO88/MlNt15U5oULBqZDPeyrY3v3pp9HfJ4A4r
LWmaeUFkikD7WM17D1cYsS/5kTjd8NVbTXEW0hr24ImGbXv1+v5gR2oiz8D4Rs+encuTVnuHUCvM
FWeTNtJ97AtUfxaTBeVXU4exD01+uYmVYpbPGAj1sTjYTIhuhzmUN6HRpueYK9Sy0rsbWuH7TWG3
6hmSEicj6sxOrZo68Py1vuoSwwwKOJLXNFf62NPzxWx+mu/CeL6MTsnZGK7wqpoGzuRpd2Ef0hi2
hWqNFSX6YJI1b41ce4hGpWN5xZZXmWV7rjLPWXmMETm/Y6AqzeRm9OLsjuNadXFSxMQisVFbDKEt
HSEwL49eiGnaIHcAn9LYaY7WrVpNOTA8vWKjw0S9oc+aURVg20VY5Do5QotVOHG+DINaSt/NCV74
/gWD97fE9CYCbAxobR/X9qhLK8j6lFEhzH+G5iHLS5jZq6qkPdeu2BWvz8HMUTkiUFHLqvVNxj78
mnMIDmTSZrzoWWymRFYcTC4ZtrsPLerIYaTlUD+Y+ASdJj0WA24BwBweZKaAG/S5p6pqgQJiaThF
Yk6oQ9ytey/TFo6W3onRkEdsPemTJL8dMO6irXyOnzAUbhxtgPjKnlACHvBfIUbMa+XLz2rkC+U2
+UOvMrizI0aIMtdPcz8fC19hhpAupsi2NnedpvlLiLrdktNouLZ6bqYUPVAZ55efpTl/0CDx1gsz
5E2FChXkCE+BaHD108WQ7Mcwuk1iVR89HRU4sswLTjJ4QGHvLauyN2Hx4qWp55JwdyqsbdNn9UME
cX9FplFt3LYtcF9U77rGKnTNIsK5CtzWgfVsbgfb+UQZcACWYHtILIcMPi7Z/x53/+G4Kyj2My1c
vf9vS/GmS9/r9/bn0+6//9a/RkAIuIKmI+RVAAaMbP7tEnY94AQOsq6Jg09nfop97o/DroDPYhF6
A2xyHQL9cdjV/wfPpcVMyTZNOnIM+z+ZAf3u0NN5BOqvgSTgOhaEP3496vom0RduzyJoHXhNi5mg
xXNsuuPppzflL+Y/v4+adH5xNl5p1xeuyev67WEauO/QoUo3cCl0eetxFKw93YpoRm6zfoNjtf+n
gdN1UPKzQfX6iBAf7KtyTm35tZn95zO8X8wZeOvQDYQx+pA6Cx35uNNijqylsMoVP6Lk3oOjsm1D
yAWD7muYZov5rZwsY6ODcNk3bgwwETE4MOcuZY/Jh2MRzfONAZ/kHzyHxu+jqOvz5SPH9o2eL3Rx
/aB+unOkNDJMw0hfTBZWxefQTxl4BoP/zXyk3lQL6cmIhAuux6s+a/o6PrvRQ0GKUmZRXWV/jyAl
P5bV2O6jca6+//3n9ycn54+nd61sMnBL8p3k+/jz0xO+0mXKLot+JW2MEEY2IrFeYxjNEB+mdBTk
XgxZHfKWZl5d06Mticgx4Dl723i0xbM5RcWZKPuBLMkOsORljAygB2Hf4S5x0RlfLW6FG1ATRK4q
s/roIoMCy0nJu79/Lb/RVEGL8FaT3+SuCBSGm8tvMzYvmckDdZYDeiaPmQjVzFjG0YxW9DPE+6FO
SB8XmDHAUzbDZ+kOFUjBosQIUCLvbkeuB5eOCuJXl3IzbWEY5U2Rac7LCBufyNRR1Im5ImzU44jS
onNpdf0OdRoAYJS+SiQj3PfOi++01qnVKJEopzOwc9gME5X0WZ27J8rS1Y2thTNQWbp2AYwySlnH
7GTEqoUIOiQiNtjBOtZSjz89F/L6wsAudnBcRWFKWtAiEbMaHZDjBpqNTc3HR4oD6uXv38sfP9zf
fmawWBzu8MQMLPd3/pIUALkdnJABfvXiXOlZua7SQb9hu97gePmu4eiFvJpgXSs4sxRbeumH767K
EbOlao8qGgBVoE2J3UC770po0DsWZSmMJcByCVi2arYEz6LxEMli+vS7wbhHFqsOfj5qL4aVRTdy
diOyWTLRF1OkjzceeM1127n6P3xxWFn/tKbwy7xuCQwtHH4Kv/4IpKdLcAv8CJpM9aeoMPFQ89ba
O8myfgsfGISmwS2QcuH5UiuPqnPp6LQWeJ7cGrPtPTqNM31REqF/+/vP4S/WV+/6vTb5BFwdNs2v
zyyPpoLE8eAEA7VNSyTR7/S2MCrNxpUY+/3fP9hfvA1w0kwmLvoVGXcdB/28FlTsD4M3tYShpka8
6HRmXH/F6fnvH+UvFsRfHuW3X2nuwYxtrNoJMgv5XIf6eAM2gg5huy2n9d8/1hVE9du3GLIPezQ7
qkdm5re3j69kKiWA/4Bko3mwtGL+nF3l3ti1pd+ZY8OyWzJBoC1R18tbn/rm1d8/gb94S30UIpCY
rP82//jbW6oNFFXFjhPkiNpPxgA/YQxn8Q+7MLSjX1+ng08M8RlPhjAZlInfBlsmS6435akbkLy8
k7B7loU+bdLkCv99qPzkPJbWkg7Mz2snIwBH7TwbOZ1Pc+URgxymld91jAfo8b64jaQBG/f5whnv
GLOoZQbZNpAJZXUY03fSxp9JafjMoGBQXzSNLP/+Lfv9+0G6yUE/Y6c0kHCI+P/6lkEdoX7NrUWg
2HaWtBBd/ag9tgK30v7h0/nT20bI7Lrx0YGBiIV379eH+sNFKQgw7sOJ9L/AaXSI6jJfW7S4kT4x
/H94UI6C103156/ljxgCbsHryipAsf/2cQ1UbJgFFd1Bnw8PDqUXgRVhjvbDcXhBfyjcBezCO9Cw
uzrCCuSX6VoMk/meRrhTWj0+cPah+gO4sYWeTVhJX7G4XatP0bNb/HtNmLyGZvNa9cYm0TGAUH+E
TacIKcvJuR6KYdw56EqAShr91ncH7KzMQH2mkRE3S5DjiT7p6xpS9dGr6J+OQOFK0rVrAO7kYELY
vJYsLp1CSSpVhEUMnA0UXBb9XWZ79xEu8/Psvtty/iwZHZ3LuXBWpeNELwA/ujP5eXMNbjdahdh5
F3jD8c2T3trk5BqYl6k8fZ1owSE1m5Tx0h+b/tPM/Xpjx7bPtbi17NeR++va14sHiWO+9jYdrzNJ
I+NbmDh14IRMOBItKt6oc0/mRZuTAHJUlgUlvkR6F5gvmhNgKFul2a0xuiG3/lS1gcE4dGHUnfnV
WJkHKFyA56bWnit2NpDbNfowmLFL4uZjl3qj+geMdlOOJQSTpczdezDH1apVVhEtcNna8ARUPB1q
K7YvYdzD7UvoLbH0wK/GbRWX88bEsk50jrTa4pq5ayfT/z4NtHoM3YPquy9mq85TAnJ2bc1lEfhe
/1zEat/gG19DWO2PoamMJ5Wm1oXbpeMxM6oK/ls5BiMfW7xvqUvhz09jROlKnwmQlLKuyWL8MJp4
o7vEY9Wf63EeQUHnzm0L2+wToG9z7mpcrYswjr6Tp/M3FLw1W1158tLknvFSAm9+HhJrAxO5oiI3
Hb3bqirkhRqMDh2TfiMHfpaaVk3aT495NLcXK5y6R2nCviEwPD2AnZIb2IXZSZPQm64Gk7uMg9aJ
6WS8THVTRzkrBI/sylM4a12QDSOAGYyu71qIbbByK+dk1lKtYj697ZwW7SXu8o+6F9NHen2Fg06S
kJKMWz2ymek/IOobS4+slAqnI86iZsOkZdhVRlZ9C0Mjfqh0vpLKAgnvdJ5BFD8z9kye5lXbKu7t
Pkmhaoyci1BDTAofEVWXE2OkqS6/e3ozrrXenvaFrItz6XhfuLtfIYqHaK5GJcNFjfD9LBrGd8ww
tcU0oZTFVwYYnq5554FSXnR19FzL5pkOYbhWrWPUHzmx/qfIy4DV+qrY+NZUBRJGNyVXQ3NTF7Wz
qv3a3aY1QO1a8yKSPzwpuiLKJ8Yj2jHhWQGxC/nDWXnHCjtuVaGGndFabsCfijamGG7Cpv+ynOiQ
VyPz2RTEExKvNQJ6j/kDULfv+9H38Bv22jqzPOgmjcww0WrevdVNH43nVHc5JIyz07Eq8BucV7aV
9Lu8wMokdevSxQWfCVU8JL2aoSNxh5LqG228jv1hQEu16DWp5I24iheZdUVvTnG6dCBXPLYWBtjM
woGr64CcnEqRKXdYHZk2TWwQqoCKH6fvTVd2Nz021VMyh/nFmarh2CJeBppEVcY/tKGE+BUqerOO
3LRc2Vd0ZqsDE+/9fjVqRXqiG4kqNW00v1kDptYBY+pK+bG+SrJI3ZpagVIUcrVz1/BenqxQOayB
UVoHMVM2QyC1trj4onA6MIOnWK2hwy99oPS55BXL7GLpo4Eqmpif+jzm1y4GTvreQIdO2pjEWZkY
gaWv3XMNO3FVynjeqtG6N8Jx6ZS2iUcaypwQHVA/2QV+bX6UQO9iw1nRRvRRJkzXk7K3Nwgd5qbW
9HsYVStonP2xdPrwZuhoIlg4VHm9tHBGrvJ1iVjM9axfxGEhIERNRN/kXB/aa/zWhFU3Nll06uYG
jpoJviUerNlcimrMyC4R8e2gbTGwgweLbm0jiAzhnmMHPQ1pmh0qyFq32LfUOtHLktazSu4dt6nu
bFdd4gzsJ9Uz2jsMr+p9rvUM+7lInkKKYpHY7OQmCWvrhWddBU2XOTTyJjlIDQ9Suivjd9/Q0r3y
dFydLjtnTbyE34X0t33SdUuKqrgOYr9b0RZY7KTlJCz9jlqhVenHHGrfulUs3mlSX2qD7BZzBHAH
U/PggTnEgRrLW3PIpzs3yryDrPPpIGaRHii2mgI7b8Pncvanly7PJJa23LgjjKk22DvYC5mGbuy6
Td48OP5LaRN/7JUnXmQEcCGJ/WqfAqmnjZn6R0gdq5Gh6S2THQQZXu3NEE3Ooe0JYhEBdYI47PUH
k77WS5602KWbwbux/YjKbQxjx54MCMwwvz8pkX5KEBUPNP/qy8SO9C1f0UB1zYeHdXdd5pwXCfRd
Vxc/jvGT5pJz/yxc4CC2FYCS38vu7BC8Khq3RNdK1CKSo9cuDdKHgdZ54miR6rqjUsD5dBKc+cJk
UIkj+QkrjUO2UWf7o5d1A6eu9kEYtlg1bYBsGsg18sPKZQ2z67UtNFzBekqpgVare83pKaoY59zv
10I68Y56B0lI27YXuaHoQ7ELvvhhW2uS1gbCTGnUUyXo6UgCrbj1+Ps4OTXtgmqaH+dEfbqNaQR6
VlucgPO6vC/r7qThEBGN/b306n2UzdGtk/kuYMgeyO4Qp7ve4n2ORALo0oIkxzjqCIEu6KNwyUEt
XNdhMRBwMBBve40mu8Hwu3OLBvTIFdM1KH1LjDUdroCfRNPXJ0Tp8EnUwrgrilY/mu0g9xYNoccR
3euzoQcVdJJCtBpKnoxGQOLLGnX/Gybqcp8lSRqYMX/PAKKG7FnWxgJuk74OnZTINevC9G76DeC+
vpk0htBVGdS+KO9kKcpdrFJoCdS9ItJamjxEsddvGhJJciGMxHikXRncRpz5ZK0c9uue8Q+OYeyO
G3uQNltlp8IHOEGkM42cmpFmgAQzKdyjnDMVAQMVm/MiQZV7qhxUdOB3Oa0N0EPxcsRxCN8XSAgp
xCr1T1mc9Wsz04aVxWWIDoBQc14jxRYkZJi/umYngJgi09PfnFaLYSj8IwIumZMUdR9iwEwEupea
aiAvafN5zBhQrtq6kdQ0xM0x7dM7+go/bJE+d4XdrQH/mXvIMtG26+aXbqZHrZkLtZzirN521lwF
Jr4hgixsN7opKJP161ldR0TjqixctaISp7uB7kkpIVnH9VU/3Rf4kcmMFeG462OC6EA40wJuDrsr
mVHsvDA2KYo4aGMin8qR+Eb4SYAGs7D5UHv9uwHdx5uiN4dsX2za8LQjrbionhaDRi/F0tYLwhIo
IO0qh7+5qnQDMlE1IyAWCMGYivx5W+RaZzCKIgmbeoSlfadu73EeZ0Q5PAuLvDS7ExoF3ZCN6zjv
41Di+eIpdLcqdKJLDgMsHAtrS5tb+TrirII2O+jWltESGlwatvczOcbNNFZU3kkptqB+IkgLbHuf
XYevTBa4nSLbDWHwWHLDL9lTy7auKP1Lh22vG9FrWbXUYhg4rd0qKnEn+XurzOTFzRi4YLpIICFS
b7MTTjk86YTAKVP0egvcc0Qg0a1m7qx60k7gA9zkO3+nDPK6oD9KTRqQFo4xsb2c50bbZxRlkEyN
mrMg1hIHNqPWoDb94qa3Y80hMF2RX4Cuukl9vWXJtStrCSFbW5cNMEttFFwYBEPDx3ieqlcu7PqB
EUW1qT3T58fd+ZR1IF/b4XwxEMl6vyg/W4aO69Fq9Xd+w1QeWWAQMzJPt1qvdwEyL/Qf/Hk0GlNu
d9Tjq0dDJyJ1hEYRnmsOH4ET44+qjLzadKGXrBKCPIci8h7zXt+bRVN9zF1EN06s4nu716r72bG0
ZSfb6YKzveRS57sX6Mb6W+zk/l2XmebRFDpoLFoEv12XwrciquJ7cMGKnigjo7oxhYMkU81/FHPb
PoiM3sRV1ya4y4z8FPfD+DjoE6mmRGTV2gCP9zZMpeI1xNk2jrz5Jm+T6IQOqy59PVZ7SnEtKDtd
e0rg/FBGZUbPmIloTjEj+Gq00B4Q12ky5cD2DOeLZGQNEG7DmUdSat7bGvW+IyQDDKR44rAdnpkM
9k+ZzWRw1KZiX5Er9bE1Ds1Fb2LBOGUGHVpyXju4+LS/BkOZajGnJUlevqoX5aWY13D3mObOEdyP
45zb5Jbuq3KC4zTkV19guY0pLnlumqJ+VSnI88DSEQ4WlZopHOJwnj52hkMei3KwwC60ulmIouBi
Q1RVv1EkJk6aq5dYEyq57aEOQwYxJNfAuL5lm0zXtTVjfWcjjpCRvemJCHz5SD6IID5eRmifc8jl
sGxPmRjBfnrQPrw+67aSlwD8zpPld/6v7S4HO+domU3AMBa+ptA6xshz7rSYnldRp5xCiOXaS0UV
76PRGgxMdXp2KfRM1LdcksjvZ5BoRl/UXO858JxCapzfHZC/r6WjlXUQGk7bI1jaQ0JmNKa/A46c
DnZ36tShshtWhmjC41ExQpf1CP1FL6wNm/q0GYVbbDNL062nIgyb772Z5lytmRyWe5N0qY2cjDvz
4E+Jay7m0BDTKp+IN604SWvaGStv6x1gfWHABMr60hVjAbLDszAWWJgdtERNi6KvWlrPQclV/Nod
6QXcMwdqiQfFUjDPHfWEWeLH66IcJbYkjPS0xngymJp6Mm8Y72GWdBMHocqr4Bw7A8C+kQ76Y2b5
zWPSO8BYsEMsBiW4p2ne+H2W/lxcfU3Dftaq4sMx5LWTO2eLxGHA8q8PvXVTiGJ+Nku7+R5DuTwS
ZdE+eenqtQsHcN1eKNs9WyHLAJ+NXQZTV3j1CXrWdGoq15MLD/DEusdnccM0LGI9x4w2rIiwgOQO
K3lOel8/VbqTvnG15LooBuV9pGmdMV1n4X5WtF9kgWcNhxTHD2mMQSvpARhc+doon/gNeMMXJCV+
V30Oc9VNqvuyD72bsHaibK151gdtNoE1YMO1W4xdknkmzMB5n2VDz5vNCGxRzlp0l0y4j8ZubNeW
LqODBC93zpxMY/BRd+A0OnpD1xPuVqD+ygyg9NctddBV/Wylbr9N2b6eoiyiyd3zYjfllRjNviZc
+l5xXAoGyK50+OgRPdKdcSubVMPVlrXXhhQy1YCVCSCWBDQmTDKOiNklR+T81DC4GHAb/jAd5e2Y
rkYHsx+/GqP/qhvtUecKADgzMXaUwYwrr7LsNVZkbVk5ZfdUkzLdw9H1b1IqiL96UUR4sKpkOjHZ
YmcoOFgTQzcFDAOo8oGsk2Y5j1L7avyBxlBXEHnFkNB8uz4EGj8+c/9ujO3YCVyz17PF3NPhsMBa
pE8L3SILiwfGws3Ci6umkCv4/OQQp0UPnIePhDLUDH7h2J7HUNz2cesACK3WDi8rJBg1Av/xM7gu
favgEQw2TmI1ver8V1yC5w4u31lkuAomoJwsEeOqnuY3r2MOR3qusF9F7Q1nXZHzb3jpe49tGN9N
2e7QuKqA6ZL1xO60tPFuQwgMJ+ekGRAAOMtcsW6Zt1LGfIwhmx6AQ/b4EpT8nPKRcVvRaZtQctfV
xlQuLTW09KyUOGagLPA70Axn13CkjRb0MkPqa0e25DYzx42L9XdT6Q3N41RVQFrrTHlqTK1c61j9
dpUwIx34TWTcSw/TCqOM1F8NqTfqSy0dd7PR3BVhHRPrYS7oa1AyhNtZxxDUfZvyPZzc6Yr/BAS/
5ROnMW4m9+Nx1+YbG/uHqvdfBs0ST/HsuvsMv9ky82aD0SzQOIe9d9+lrnUEK+0Cd07US2+46QEe
fbHkcCDpV+uHZdLjGsdWMxzHwcsgLejaFPhWjFpH12F8ERO3Yrsf+kMt/ORbVM9swHlYLy0HGS1L
ovKxcJ3sIYq6+U7TIvGEXg8wD1p2ERLmUlbgRTp5YTelJIm0mffkaUnODDY379uphBo6Xclfdit3
NAw11G1bxBeHGpQV5fElUCy+Kr49Fslm4Cy5YZvGlpgIAC4ahIx4Rd8fcepq6t9YRkk1uZqDAdKv
Bo724Zy0O1Rob15OjZLFuklEd9dCYd7mHO9hgzAewVQPb4KMgTNolySf0pMCULL3VAEYvqrz1TA4
7s1ol2o7ZEa59tScrpy+4Q4EPnBVh6m8xQp22xSW9WiM4aKszbekct/93HdwvMJrwQDXK9qGKQsG
leIu2yk/uuTpthFwlztZ0TOlSsvbF9MAt7bJHsqYEKKR9/F3ZZjGvaht+6HLqpBeFWsONNXfhyYx
dC90hzsK0ekryZ3sNLKTll1RBsRaO4Afc3TvzkWxwS7kAuhiysxA1zoOpU2ruCvbdddUIBcG1nyv
ptAsyrXNGBa7Pq/FprP5GqVx+73ltvI5kX6BnTYusczC2nVmQQpULrJEFjvy4Hmg6pJEa9wwGwqp
teYbbsHdt+b4oe2wcaHHWqrkM0brCvSp+WY3xXyIhsE6e11bgyWiDk9CrGq3ZJU7Cpf1bl1lugYF
qjW9gApR5SiuYm0m+2XtNN06na6IlRZpWWIMzg9ejVtEaoFPVVxPo+Rr4Tuf/4e7M2tuG0m79B8a
VGBNADcTMdxJUaJ2y75ByJacSOw7kPj180Curna5+uuOivgmYmbuurrKokmBQL7nPec5fWDIPaUF
1lEXmE7x44m7nkR82YqzPXcHA9rtquyke0VvBaUETcnuIN+T3L4rDc/8GlfzyK2JcdgeiSiE06Ch
tlhPaUi5cGX6axYPa1spxD6ykUeH1nu5NOB1zZS9OR322tRpvsyzPOM9t8ChqbLEwmzLHCJbYPM4
MLxd5TECzZ46+rZuK1D4db7kBtlkcfTwrzxjggCD95ZYAv650vGKbWDhTaPKhlYa/N9fCppIqJ3H
8uaUgqG9n8h7TO3GhGU5bDLlfS3zwn0QtSz6rYztuFmNhg0KUhPAzwhnEk93y/jkGSoVewrnvc/N
YBnyFbp+ytezqbA+OqH1CPRBMWsNqG2pHrYp39tqzSy9nYNAhzsWFEgZjdJ3keFGD3UF/kv1YRnu
/cA+hp6zIQNin2rPViwwh3HUh8Gf1WvkY/hk8uWSapRVJo+GmhNWjsQbw1ep4KXhS6Uu06xjI7oS
ivlkLVNhjZ/DMEnvQul7ZCbdIIGB0LMfYUELldYbwNGn07QeaxtNlLLcFVZRmD4mKwTupyGmV7jz
98k4pA9953K35b5R7B16VufVGBWQa4QS/ueqyPpXXdreW+qn6dJs0lOcEXJubpnr1nY5Zbt57ux1
UGurOyTAmSEk8KtmGByYFumeN+4oW3hBKG7AJtMmhuveP1EBgoZv+CvX7QB4zdmNMMuJ+be+OIl9
bPPqNTbpAGPPdaGTBZ5uAehfXrUJCG/XGrUJtKCQMKCt9porLv4cwZxgIiaN2Urz7GvrrfGmfiO1
XR2ygQJaL1pKRJJwP+Thl0EO9149vbgR6fkVX1y+8UD6jxMhYBnIbu8WTXkDxzxci4YLPVeIjRLu
JSYbC9f8LMhnBSkqWZJV+ZYxgEm1M9xJrrJ5yN/nwctgFzktBsz4WBSxs+r8iJnJhSFQ4GOJ1lXY
jg9hWXRPsq9mWMgOInXm1TcJBgYzS68hb0Rba/KtjRXEiBRtGUUvzAu5ucWVVm/81JmPQ+l0XxTA
RHBsQk9Xc0et53qgB5aDr2ItXANAMHJI3Kwq1gF6gU5keNAmpTgmo47N/Scvb8ys8B5qWuA5aKGf
KtNgOeIln1uqGPZ64I6Ltjpdq9JrYF1M84v2mdrIUUGl9T3BxXIRTf4yjpZzJ2crkru2c/SXiijC
oed0fA0IR7xQdEOBfc1ajyPR7FGtq0PzesoMc6H18THgB6PXA9p6dHGQhr4xmzKFzEl0owZZIFTw
+fFJGrFvbWkuyZ4Y4dSmbZp9qu012DPzyg0BZsV4Np/yrj40fTUSExifuxa0e1vKJzA8+4oa7kPG
Lmnbz027NjUghI3XeGjciXFxJCtF7ivqqSvpryIXwGQycKGtMmE234tZ3VS1n65cYE99OXjs1E5d
XG1j2wHRi7MGoIZdyV2o8wV3jftFbFxPfbV726swMVbjgebZ5gX+LVqqcGvAmnb9VqTor5sJk/HT
qBqiXXkdDg+ZZ9nTura69JBGKVPCPPtn2n7yJ3ui9mHfI86Fa5Ad86YYIVgNhZB3cZ3edD4ciJYI
FjU+mI0zO88OUxNm+aYxwYysCIzM9/OkigNGs7Hd2HFgHwKIR3BAy571AWUXLwl3wW+z1VjrAjPN
g6iiAV14qui7nV1uWZ4/3ALfD1cD8BdCMbZxlSmbBpigLoFW2QPETeGN6c3IueUEUV1C+Gwrl+1Z
PGlyNlnJl7szbXczdnzEa8Pun9OWyhYs1sEWhkOzp0gu4RhnH4Vf8dgbY2/vtZyYSCl09jUTW7nC
un6Yh01dz3dF9dYmyngn22GsG783zulywh1nW93jzytvQFH36zLPktsE6/GBr45zC1VgfnZj298G
oYG9e5gL5juvW9lza6+9tJzWbpJwnyrs9Iyvif4nn7qYKKrHK+6w03rg7LbruSvvhZOy5y+bZRNW
R1TgIS+cIrY+G1o84k2hHHHfz6G6Tq3S+2aFvh+R0yh5WKQJ/Wq969HrTPPr0q07btCMnI0ZW5Ty
pEb30tB3+WBxPd5BlORSkg4JWXcu7z2sWauSvdOaJw1wfm6qCFKEUM3aTFFPSLVsgtTLHxTRvn3f
ig4qGPe20nRY4I8FTraVNhPecW70McnKAjQGVdtdu/XL+BtNEfZnbwjURdttvWF9CCcDY+KqTBxv
HfjhsLZNSj28NFvwl46+io2AR4zk24EgXNbBqzEan4tAv4MQca4BMt1yQaHOox6t86xLbmMD3sIG
2P8yKbhxPt2EM6vqPYmCtt/TpcfdK27aYWE21hwXqa9ajXkQH61EySe/Nlu9PHgGc0PJkp7WBp8s
FoE5PBeDFR08P2++2di9HTT2yHe6C5B8Tc8SKJA0NQZIQQB6uSw7yngl4tADV5f6lBaV9UJPFIZ1
v5VbIjhUJlMZfhEF3vra75knI00fUpdZ5gsuy+4pnW2EqCAH2pLMVnCMG7sGXCbkeyjnYFNFZroN
xawf6rCuzkVe5HT7ONlW+E17IplTMX+ag826BTYfUzFgXaeor4yEaQsKQnbyQPjDUg87eCCKDcmc
kZZtKWW6QVjpiB2nxmsqpXg207w58DgIL8rDacKvYmN1Ajf81L8RmLKParQja+XbIxjd2IKTNI/T
LddixuHZbT6XYki+OeHSbAY8/4EgAQxGzWRTbTSLYrwKEPSB3UBjhweIHvKoZQS7mDVGMAGZ7NoH
Ch1aaEwlsDQzKIZTp60Cl5Ix9lsgyepQK0Aw3Zyat9qJA2ZGkVNeZMXZthIdbhQLAIQfJv5jNDj2
TVyVHDnIWZ2azB75JvOlq2TLujKYs6cYrKxXG5il5ra8NkrjyS+MdwcT52NeGTWUPTfaGeWklvNr
OaxdpZ5Noxkuupf+ozOlw72hQTYlyd2IqLqz3aR/SUvR3nqWM70YUdxtEywnV05JErj3IzgsSfUi
0sy51sZyEhjz9MZJXfuqyFpzn8kYYk6n0nXkDenbMETtrh5tCozyQTGUmNwXsFIdmALh6NSV3cXE
1YB8ZH7Lb6sJ5s+5rMEfk9+zv+WOwcmrreiHyjgRXyULtqWAXnaoXbIsrfDntax6e127iwmi6ANu
SrKiP1qg8IhuT16vP1UgudaxsKwXL8woNwv4W0FLVbl1h6yqroa5c3aoswk/1Z+g/puQZ/rMua38
ut3mYUhZWFwEV72FeJEU30eUGTHxtMjo/thzYA6blV5AmVECPSla4Jm1QB8WgfxMn9MbfqT3AF2V
yiGSz1A4qS0n076AOau6fE9FWi6Jd5rrGoD2mpxUqt0NZVNn2cgz8annCYBwMM0+FUasgEDymmyI
4y1f1nVvuZtB+dYxG6oH2jEOeIOoXSfAqRNK4bwRTqbH/qeDOcXKKiCnXJHyAwhp0LZSnzLHPfSJ
JvWHzq0teF2IWvB9gwmofCdxHlczGX/2+MkXuvka6AgyuQ5o8nyA5icevYLZsJwVondeWvv/8U/k
rp928tWIY/eaYdfczYFM90Wr2qcPG95/dzZk/14uDI32I3TyB9vvRwblj3/8vwb1R8bfwSP6X8c+
rt9lTJmlfv05+MFI+fsf/CPm7NMjQvEk55QFA8+P/BFzDsLfQDxg1bVC/Oc//s0/kh/iN8yGThji
BRUOdA7Mhv+IOXu/4WNiwrTpQQotP/xbZZa284utkZizuZAviIAELj/M/cVhS26rC7zcFwcMQaDe
7DoVFLQ4eKuWhVv8NqXc+TsxTdURXEXPCKSxC4nRSuadDCPnCStZfiw6IahGE+lAgQRMs4iLvpvq
fW7EzhPbZiS2cTQvuWF43S3DNKknH2sQ51X45eEBTlOQ7k0d8GAyuVMedQvNCwMgzRhB1MnH1vMj
E/kjgw/aW8ZjaLFqCHq/f8FiyrkxCcKtxeiCphPcmzTJIIqbYDKZmcO0qnlKsFmHkltXgNAdTuSM
SFKecRKEHbOlNZ+9GLl+OQBQ2tdnwR4KYc4jH1tWbSv7EHnoo9Kbl7umJhjJV5XEsQaDnGda3I2x
Ez4GZRjsRysdr6sgC9eJzge8r5j3nAZxIetDniGxIO/GIf15KIMRwaicKn9VY22xQqMiglApnUOI
DhzzbNOnRtC0GAeWvZlgCiwIsp5r1SXjPuIG6lBwlkm4rAWtHpsWu0+1kQbLQ46BSQd+wtIt8dYh
NKy7md2UvsDZFcWd5ZqsJrnxRM0hTYwmOsZVYM3H3uxEcoroFlmw6JE1bPteeDMxtzh7GTKs0XdB
3nQ2ocpgKZhiGZ2umS045zlzO/S7SLTD3sdz+maWnOHWeZWHeywU1rMXMbpvpCklyYD2exhOV70x
MnYWgX0uG83ZwzGNgzEFw4uP22wVm9EtSRjmO8RhWjcmVvsOayCiIOqOTlBzJ8wsxwcU0dtR46/f
szBp3xzgaQeGgVjt1TAri404EPpUVMEjjYIRBjqfpOkmV13wkEG/Oo+RmtkNwKhVbZc9dCmtrEAp
sLeSwt2n2CNOps9jzmhDuTVVcOobHW41sK/HqMC3gZbrnQQp5lWcGHtVWLACIQWnZds+aDdRHG9E
ezEkyQ1qtpGgOoe7v5s1PGJoiWaJV+f8//uSbOIZMihFQgnloJrM7blhi5BSSeCqR67W/oozM+Bf
pD9cJjpUyVFLoLArEFubvLdgKrNVPUpG5ktI89Hnjt8tG/cysto1KRxN2peEi7maDWiK1MIiQ+b+
86QUZgLNUWZMkBRDoI456OE3zzbGbRP41QMjfIvM2Cd87okGJy9rbMakrjNj7q/ZLb+XfV9xatc2
egSVYvAiE1DjDWmml8oYxcNYghyjuzX1v1S6A+Nlsuk7jhm2QDwtPaABwqSCCYwOs7rfmTTg7OfQ
h8c4IWbkOGd32ZSYa7eR2QHn18nMwW15qIPXwjP7l4hllwNYMLuV2FdPbZXAZNRxCCCvjl7dcQAf
9n/kgXetvjVkEr53vz7xvv3Etv2f/w89Fmnk4wHyXz8S/1fb/pl9++MP/P4o5KlmOTZsW0JcFPn9
6VGIC4WfLVzXXMr9fkLf+r+RTuR554ulxCRwSL3841Ho/kaFCs3iQEI8pEjr74GwlgzmT057ciaE
BHklHq08B3mtXxz+fBtHImm4vQhqU71gQnOztj2ZJsxoXOILVHDObgMVQRYkSBIU60Hqjug0CLl8
HRPaaFfNB5UQGIi1w2cGq9D54BZOHwxD4InGIUDD3JLpdN/RLZ0RDrmvTq6XQT3Cck12fWmswmEL
d48OK1cV9l340Wtl03CVs+o6T3aojihV03Vvuw+BSyMWn6DemxUtWWVpd9dJ6+9aCrQSlyYtTzgn
rAhrf+nYokyPti3NCdZeGrjmJih3vqai2k3p53K8Xq9LKrsi1LcbmJOS5yBFKkuvl4aWTwRxEGCV
2nDHAuWt4pCCix/S0NIMli4dYd3SFtZPkT4ieXR389IlliqeCCHHcTysbHELKsf8pXvM9GkhS/oK
CSbkNQMl3uEhWETpp7e5p73MnDQqWGLciJrzbTJ/DbFCGRSedRSfTTU0kjo7I2Hjgu9POQVpihpn
XHSUprk8XncRNWoZdWrtR6+a0KxsaMmwR+dRhvGwAls5Q/ekjw3TC+jKpaKNMrtt5/svdLick4YW
t8DfjO3YrFU/1dtQ0vQWLJ1vCFcNiTXrlOel3mvlUrCI/Rg89W3aVDgn5qU/zpU5wezK/apH42Nl
ad7NjrAZ/DwbFqvbf8lbO8fOKoalDRBvVJxM/ITeYRKxRvdb07AppTU3uFD35185k9Dfm7DDtuii
2q7wnc1XyEzjuYnTi7n0oLoNnVOprqBKLAYkPEH4bFXWvVVLn6pBsapVhycg+kulrkWdxGw0zsVe
Klk13azQG5FBxHwfxOVdSnurIUcftqoajx6WgCtVd9Q7mmlk39IkUG+Up79lXjLtAiP7khNyvG59
cTTsbOa4ZrfpPQKUh12vTq4mExdYLYKdgxC5LSZnXuNJ0Fdd6l8sw/XuO9m21hldCr+/+dF7W2iD
DtzcTXNctx8FuRhSpLHFKoXIkwy82cWzwPcuET38XtGrPNtSZk3xbqoSwRs2Evu+CWjaxdBI3wxz
GpayTSZm01z3Qw02ocJjBUHSx2O3mak8FGsK6iJ/AxQPtUAmlktVsFHE06qQS4Ww4aq8O/RWSLVw
bKewMJPUVdUnI00allJGEXTzJs0DLI/+QoKxBwSIGy9OIOoHdDDoq6iOs5H+vaXSTRZNEzyQe/DK
Y0qYpvxepWqm2IfGX74BtGqydrGNRFA/HRUu1jbQw1sdYk5ey8H0yn3sCLoBaCqkc6ezTUVjdW4E
7VsJQSjHLBZgU7fI59EhWIfeF9OW+lNBDfwp7JLotpFNQD9uhNua6NQUlwfWnBk1wYPBEVwkE8O/
V8IWQvXP+LB8QAsNbaN0OsunNDH5hnQBXwWFdJomRf7QJrJ7HyNk2I2Kx5FIGGaH9FaUSZ7sZpqQ
gi2Ncq28wcrGb9/VVbyXw2R3WztCMlmbIgD9qyX4sX3eo7cfRd102be6MXq1C/205tCZBxGexcGa
4Z5Sr15PfXwfFhTGQSnlBfsq3XR46XmjVez3Rx1N7DtrhhO6gcGw2faXVKj4mn7T7nVEdcYwHE/1
dV+SBljFwZwcc8B6r4EHSyOGyWCK9jHp/Me4A/xUQB1uC6wUgTfWuzmNszsnsbjtKSl2sii6B9f3
ARwObfBZwqihlKJz5y8Wce2RFfQigxfPkdFsKhpsDNIuq7wZuivBz21WojNZu3ELJR117vB6OPvQ
iPhEB/JHayFHo1xlEEsuusmsrRFPUb+XIwvbTblgoLd2UWTjFXft56FzJ7Bwcd09UBySOfdRVg/R
LvP9gKRUK65arEj0wDedOd17Gc2wh4x2g83AHBU/ZL4VvxkQQDyaWvI23gTNcg5lazRg/Z+75jSz
IZp38aBadsSSPg6V6gOBm69TnOCZEFzLtDJIKHq2rObF7goemmzWbQcR6+IaBdsiukSuA6e/0zjX
jhFGn7tAsIVusxnv22z6Z4OE7+d28qq7yjBDtQIOFD7SCaLvdNTk2e0QluXXArLjoccTc4yG3Mdv
1gf5Kxhk645jOyWddhdepi7H59VZSfBV2kH/CThrUm+gJCqxapw+QizrnOB7kM31udL9+J34FbBr
FbKJeQQv65PEp9FszaRPiNsn9gOSaclcrxMjNm/SYRD3ZWmJTzkaOsOHgh8ZuhjVzhbjGXcF7N8G
e5dHCqIquW4Bxb+T3Si/D74xvqDl93jT3DjcCC9vSk79HQtBxVrxYpQK1nTWGvk1oQH3kTV/nZ+L
aoIHhZbvAlMhrpNsQzMOXvxSYuZgrF0Q3FFJc6qVum8laiMuWjt4NMsiOxeqUzg7u8h/yhrL+zL3
PEFwbHGT9HMtX8RgmHf2ZKGuZhh2rkvNfimwEQkY45ytJT3rKkZyPjLJgriVLEQ3Xj+aBveIskl3
QdMwYc/g02CmhXP7NMVQf6ICLy5GoxaBWtCo1lznhmL/MMu8oBRzqKlLakyG5N6cdQb/tytPbTf1
YPgdp/XummTIXtjQcdGVUjrDNkdDdFgKhj5chgL/5DGI+i46Gvh0m4P5MeXWHxPvwDSjaRqIYvvO
wAoBEv1jQiZdzrTcOr6uNlXMW8d4skzUcPIZKFTALL+XTejJsyoMJvBhGcatj7mcsKJnnscE2BKB
imV2r5jiiekxz8+JoZnta+VVzxFcyCkHrZ5kCUH+RQ4oUr7yOH3C9WiJ4TqFgLcfuzp8xGAt7hJO
LqgKEfd9MdXqYLiIDuEiP1SLEMHzLL9gFc2Jm7bBHrsyJnTU42yDUD+f28jFvVewwb1SHzpH9UPz
WOSPic0I5J5FFOlRR1oARDTVRvfmIpw0rYq2HUP1qqX26iVYBJZ82XAkbd2tU9yE+EQrIR+hJqPK
cLop+A0j1cwfqg3cdxQc6CaoOeJD2ZkJiTgQg2K3u7XpMboA53aus0UQcj+0oexDJyp/aEY/9KNF
SjICRCVtDXilKW3x5TbUff8wOcmIlUUH6YkAgXzjMcfNMmpGb1oNqC8UjCqTpTXzxytFKuGVds3s
dnbL25r8675VvbXKQmDXTTF7KA5VsCl674qyI2db2N2jFColKFFEVyOY9VceGLT++Xb2VvVgSeq0
tuodRsD0aHVNVKwYZeo3yWKYId6LjjIzR3b9OQ+oaorh8LuqSQiSUHy9I5NC1Eh9wMrGaQGXgSIF
ioZbKkQPnuZL6tIaTFtw+a1q9Te8P+DH8eWCIi9/YMk/EOUWMKpk9dNwdvsjRfxzhd+fE+d/nXgW
osBPvBFn6guzLLvpCLAJH5fjtc2poMr08e+/DLCEULg26F/b+wX8MoDmx0FgjEd/oghulUiZgOxH
6P8Pb2fRKv8ZlV7ezvL7JaPtmEyE/OOf3w4Smt0Fodcf577oX5PlCS+6mYlA6gDwy2Sk6j0bKCcG
H5DbwX94dfvP/IUfL+8DRnHRc5luf32bapQpmUGnO7qNqnbxchCgtB3Hz3I4GMY2uwtqp96lpas/
p7pET+Q0Ac/ukTLzR/fjmGHJTbYcPGgtMfbzdAtRpTwKp55AFpoSnn4yL9Q8Y1TZBfMBt6rSn1kP
JLjm6Eo6//vf21/fEJOwCeuCDxaqxNI68/PlMTtu7GclHqsZAhvlFngPKTou1UimVgwhz3iZBc7x
776os2jSYKI5mQpQXX9+0SaCzDekIRlIJeez4zucpbvPZiPB+uoaLf4PdeJffAGWkf7PVwwvZpnQ
ry1+kusuksBPXwDkIpvmp7w7jrMyth6le1Nq7HJz6v7Du/rrN83hsvTABgDbhhuy/PufXohsBoCC
WhVH1ed2dyHWGfHgLCyvP/z7d2T99ZcGNtxliuSYyKLA/+WXJlPlJjjbsmPnWjSiY1vdsCKLEbtB
JPWbFLBJuw9ntVAF47G9EByn6pJNBTtAjnz9x+kP37EkKNVHM9aN5XzYfJwV//1f9S+fCRsRLq0Q
YYePxfsVwSMNV5L/CRTBx9j0j7ALO6j4E8PS334dmHALU2lRkgB8/PmzF3Xc1phlcUNFDAObhvCh
otyGvcbH6/x3b8H+vxMFWWKh1/3xtfsLDJhq5ZjK5dvm9e29jf+0LPv4kz/UwcD9De8dAhwIDMvl
ccGF+2NR5gv+jbnA0BHV0Ag9LvnfF2VW+JsFsd3nxs8paUEI/64NWvZvwl4WaPw4HjsULP+jFuz3
uwJrRkRY+V7+i7uEtTw4/nmb8FErCS5A/QDHz12QxdsvV1CbGYPV01vT9HJsH+I+CB5n3yiwgsKO
v4C8DNqNYZX1Dl8HBfJml5A6Ymb+6WP7F3+PZZH4y9+EvwaBXgoDPDRUwDu/POJMbxDK0CEtolbb
PqeUrGwiEUbHAaUJu7IKz5MQZF8Q99ktUd0FlgTFHFDF5B34v9TOwLy/L9M4/+LFlbkqYoU7MRNK
oYJF3q3Z6eg42xQAMGn1NzFZfgSO2ku3bm3Yd3HbLJ1JdnGE49SsDYzK3XqS9AcYTYpf1fP1tpAc
4mOzH19Anfn2rhO4ZxO8qleCODYd7zYJhoT/noLlHptwE8HwLg3wBH3i3uTKQSQVCfLJjJXvla6y
7NpzMMCvkPt6JggTXKfo1gq54qvjdPObBcjikVRbuF8mFQwsY3urshTsYhKnqlzJsfza+UF75KnV
XDiQWieztOyNiIN+yZ93t5KKEKzytgas7pwyIlqToog+74V80i6Z0lXiaiqCEku8WEgw61KY9lM8
EvtAa3Bo+QRZPmMVIelF5Sb/iUnWKRKbEhzyoYXadGYzNx7hX1rELLJdoaVm3qv7K90ZACyIXW8r
bDRbv6+X0kTW9Tvtw3KKOldvJZ6gRw/62iZUC26NDq2HrBi9F38Ooi1U/IYdo2kCT3Vm3lpNEYwm
ByWM8VrmoAT6cTI+ocUMu8RrIraXxKYbemi3dVkla2duhrc6T4ItTMnizs0DB+a6MPrrscqbk5KO
u7GEvWsn3JRxjYhlXAU1RHyJ5rmjT+hCzhWQrpkSSZpNtbfzgsEPW+PWT4twnzq6W7WtqKhjAdQu
YmNTRDNouyTftrhcsp4ZnHAAVsyearcxb9TBYbDZVF1T31Rp2r0Q1ewwLmByn6XsiJgYxld/rqdt
MBT6JveQuEIIyiBdDJyNfZtuK6af5X+JN9lw3B6nSn6abcNerBuDvpYuB9EsLq07c3Ks2z4fpotZ
GTN2mGHajHOFCzIsLmoJY8U5dZCV7Lq7LPPEPqMy987tomRbz4YCEkcN6SBmdYvXDa8wRvOtYysw
UmRBCFTbLhISskpD+8F68LvqUI5V9ZwVjsNvE+NkgdyyLcL8uzMyWFnUXT1GLtk9Xzc+vjR+eh/X
4jBM4XyeoOgdS68L9kVBlbBTaHhUZe4zMBpUDTXSDAg9RfCu6YY6NB392KnU5rT3PVIzqzRovF3v
eDRMEWDhu9amYmNUkw9OP9f5IcFxc9IxzsAeqfmiWsO5H4j0mEV7M1XzvEfzXSA/LryorBg27iCs
axnELByzcAsw7WL2OQbCkeyuWZA8shz1DU9i/B30NP4seENri9K9s7ZwA8y+U79I7voHp8/EqRmG
6rogpnSci8HD4+KLCx5Lc133XnQvC9d5BQpLyUQCf68b+/5b42b1PXfmAOdS2Xyxa4ynFmvedShF
TlEEPAeQ0q4U6TFwGcO5+DEI+X2v99TT5uMmlgnqe1uxdIziFL8u4d4KXoQ5FhuwKsl1P1YSkDRF
dKADnHVcBrBvOaHGa6to/G5j1+bSlNwPDt3xziiQl6NnB2jfxc1VOa9tL6QQroozfs+hAuX0ObeC
/s6wSwHXxGyb55ZgJ4WukbyIrslPPPxA9Dix3nFP0/sW2tlp1Hn8ubKKYVgHEltWHg+0QUyUEu7m
akRGs8kjOOe4Sr2T74Kr3zpV+K7xNEmgdEW9HeklPQU03724KlywN2VO/d+yfCoCX+wLHFfz0vxX
fVclq4NtNDfdd9QFqqfxZb3kAAsOFa28RWx8qqexJdttWqvQEjjR6QCmujSzwGtqEdLJbM7u58xP
BWakWJYvbt5kxzDRvIA5+sdoxMKm8xzUADsHRAs83cDE6ii7teIRAlUeje50FIkewnOVR1b6Trqo
7e+tJHcfsM85066DP//a8lV4jSK7eC6z2AAhKJjzopIH9NYix8a3dx6fqsSlC9WoI/dZDsNLunSc
6YCAHDgOtDwhxpk9cqfMtamckeq05fqXzHD3xRTkrLuKol1PSovvlra9ex6FbXAcfaScu65ty2MH
FOGhb2qOBFY/iY1Dsti7weZff5d5i9QTK198Qv9zvmloeUeSGx7LokFcsYIL3sMc4Ngqss3kYHAA
P0eJO5FDJqf6AHlbXBcLtDRNM38/WCQzXGRIypojQVGOK+p7l7v1A/HJ+pAUBnaPVtoEW9I4EKS3
gunamSPngP9bbn3SC7vRjfwVXmf/uSXhEFwwjCCcDem9EQ7BVWInKOpuisuB0FO1Jvdem5/KsFGf
Ry/pcetXCutznsnO2SLbeV8EMfPiktBYUG47VcwJylFgbrFVkH3Gi2rdWRBduN0a+MJHb3zJmsp6
cozReWA9mp9Cq/V2NjzjSwQh86mgwASuUkvNC/pj03LWArnvUGLCSEyeoGaxeWX5lBhySjPuPG2X
e6uGRFeMc/nuq8neBQMsCNTmaHhqJgsmDhJvMdAdnk43OmXu2oK2JZYyxwOqnMxhaiXWSDeNlMeo
LSdKV2BNYEeJP0kmtmvfoeIE9xwmdNr61iwt7PU88PzM8fcZEGWO2IXnS98tmbQ6bIkymnTZDDLY
Uw0GSZe9aN7S1xyhsVwBYDLoDcrG3oYnQgfoCTB0fOI4U260bSXxI8cG8ei2fTytg4rn+x4DqnWb
1hnJGE1FTDpjCl0njdPc86d2XkIpXMOmQK8RGDcUqPhXo2z1Ni7BrG6KtmlfqkiQyUs8jV3Z7nZs
WGhOxKy0K2r83qXlZ/uonOVlIC626+jpPLpxE5yFsQBKZYMEjVfRfY/N49QUL2jzr5Hns0pLT7b/
0gwjHYbZEOHjmoz2K+dLaPKWRyV1AR/lkxHr+jZrIJI4aURpQQbb9aZkhTzvtdmLZNOm4T5gb7aR
6ZLwjzz3gDgEqRunzYZ+76G+KakHpsQH+c7qSZ1NkWnpW8KhNiSBcvauRZgPt7EXG2CEnSy5UgAK
Hj9w5GiO5p7QYHZMWi+5HeLYoUCuKvX7QCTBX0scL5+Cjva/gvyi2oRszR0oYg6NT6RJKFMt8wB6
7VS0lAIQxECWx1ZOqiZo6dNMVDW2OPFzefCmkdYlRMUdq6riXPi9eZOMfk3JfZ8+T2Xs2CdyPwDL
6WqIDiH2/eyQBHRqQEgle2LN3oG3zP5ysIwDPBnra99K59Yd7ZZzdavNB+42sceFi9NmE0+srFHv
EcCj4US7D5Autqrs57Yceqq9jAosq55H722fGa/zGHXtfhCdcQqS5LV2jPCCKAnzHHtv9t5TrEvH
ZODx9O/A0DWTy/TQ60jTl2QW1z70IELug/lMpia85QFHyN8c3auQvMsON0e/g/LINTGVET2aItv+
b+rOY7dyJeyuL2QaTMUwPTkpHWVNCLXUTVYx5yo+vdf5bcOGYRjwwAPjAnfSSdIhq76w99o5s5YH
LeTNYxuOErhT6HCKNtYboQScIUYnkKnipmJJiw6W8DzRXqHkkc6kB9e77xLw/Kyj9LdQRfJkOMX3
bsr8GfAuZZmDpHYs+r+dj+oiSNF3hQKrQyDShKJzcbDnzTALKArk7J09PqGtMnm4nTB6AZMjliPg
okEt1aptKZPwzmRF9uaM3X3rBsOOAMN+D3u413zXy3C5Od/PQd4R2Rq4xXio6TE2MYa+I+Qd8+Sz
xV37RQUErXgN3PIvkOaHYSIBMkfwxGYSqRpgnpmtRMTNBLqITG2iUJ1heSjatvxhrzc+1FRfLKeS
9JKxTzygWiYW1vmTzzluy8GHnpav7VSbg2f5Gb0UDkmTmXLncCGRQvMf1DOZpodAIuBggbuqsyOi
tlNmgktXped8kcFdGqYOUcSyY1HrzWR9NKLZFA7Ro1qXv9HcpoTlTvNLw8u086u0XgeRIRmCud8G
DlD+lBoq2qTDuRkNo//kO2V0mmxiLVirxVB7I7nHFaXOowkhHHp151CCQmjkMSQci13Y1tKYe2uh
D0kRBMS/yBOmfXgl881ptrfD21LHrOdKoJZAfnpKShRvnav0uWOsvDHItOmz6no8OmHp7BS7MNZP
eOLXZd75rO/1wZftobWpIRYfrD5ZA7jEA1Uck4WAr2Sa+KgTGIIgv4y1rfvMYpXVxh+2aPw9YbnO
OwgXfx0Ti3Jq9DJuHMtJWVsIfyvmeMLto9yvyIu8d4TvzZUKWB3xnMIfqZIbuaVBYDGN4povbc5Z
KeBa4+jLLh1csbusbJetTdH2A1aQFtppyIzxh/rXg/sH7Gq4aIQSoDfFxtjJH1tz93mGPUsuQKZZ
L60arbNrpmDVzHF/sEwRHrU7xndzMMfPUaKGTZW2iqU/BewUVt62R1K1ESGyWgQVEGzqTQDuJWNY
uQnt8qomnVMnVN23E1T+prS8ZM02wjr2nnvQ+YLUzpPlFi3KcH8zfpzCOL+KOiPWDW2m63f3tfve
2iiR8ltWRbRzh+Azz+aHarYhqGT6OYrVDl4RUX/dIcmd27UUQMNzbj6Isnvv0vijLMGmTPK7Y7CB
KiZvcaxW2fUmPThg3uNgn73qQrS2y3MMHieO8nMkshLGub+cgfogCBFRcbiJkHyTI39RWXFI7Eoe
56FI9940Ptu3iE1SlvALFTR4y2QhIxCU4Udb0FyxE8h/PFfVlxyoy7KWcxVs1MgZ6drWAXOetxFD
Ye/TuEzwSIcJYYQCRCCcDlwjdPpoK1R4kSm+u0iH5DVE07Er8mIvw6MzZmcHIdDile22caR4hY80
XGw/9F6lgraAoGIgZxiB17LPidcOVnliUJFGChHUAvHozZrjYhN5tChLAKizXOLmnNX29NyE5WMu
7JUygt8/BXgB1Wko27+VFixYc2ORex3BneGAP9lsvVq81jtGTM1RRdiMW+wnGxdRyt3iOhNmI9f+
8fj+0I0SebUmmtr/GK2oPU4qih7ZF4ldYk8OZHPIJ2mBkarVaHEndNkeCm320R9eYNnXKcE2tHJ1
bJ5KhtTEZFhBtxvIPdzPkuA31OD86LH2wjAhY3mGYwDtASMknml/EzTBjJMW8Mjk1XcpiBq9OH99
9hEkI4enOH7Wdo68xHskX/hYDvIPiXJ/TdoFHkvKmkLcbZGFiyAlX9LBYM61aa1nUWC2dS17W1vl
fD/mk0OXbckDNxebdHFwwh4F+LSZ7SjHa8yKNap5ocJyy237N5jde6sSrO7C5SAs5yyw662otXbt
NH2O7pzi0ve8/NhyHTx3jm3uvST7HD13IRbbevNkLB5K9F3flvBAgcP4IGMMeQINxNFr6cYoUaxn
HXt3tQdKTAGtCGuStloX7zIYpg8O8HQV2K148/CLY4hBygxu6A35PukAQdSh5yP4Fr1v1+RrQyLZ
aPfkkXM1r+IQUVoOdGBlyuAf+U/HIJPHEoJ/NpcvbSApLwVwinZKUcIRjFgmZEnD7SH3/oP1ts/b
Y+VbOSe2XBWADJ9psvtd4cs7lUxyHzvD40yK2NbzZPaY9d6rqmODyh/pgFPY1IsOEyPCD8aV18sd
m22JEcotGOU5/r3GUrqJMNaAWVTJBoPA1u3tbcBauVsLZzr5OVIQ+9zMUvI6Vs+jIoSZCMck7sH+
EGIYLLHuNv04QqeqnfIlbWv9AazkpJYeYiENx6ps9AHovN4PjXRBg7EJP8oBrIGFrf1oOZl7yCHB
PLbLlH6ludNhj/e+aflfPHRJ86PbrEan/Q2Zc73MkvYPWsRNO59i2tXTBbEMDXVAqIytyTvw3ULR
m4zEmDJuGce6eUO+vaC4x/YFbDhCSNGQuYqgptu0jWkubsjEjLYh2U3gD56XbJbrxF7QXyy+Zpbp
Bu0RqTkbDFBxmyrWFysEQxbPSvNB2em+QZmwDd3QxKu28eTrJLR/z3O2dUdzMQE0V5X4C0pKm6nX
cVFAHviz/Uff+9YRbrDc1p5tNvyb4Q+4KZj7MUbxRCFPq7N9CLlr38VN/mZVTL5b0T2OXsXXJSE/
5m2QbADvIJjjnqdOniyGr4AY3aK5BvZETjN1gllCHxYSSW3HpQGA2c7zp6iRZRlO8WMAfe6usF24
ilNG6plC7oJdOOUzO8zaiy5h2uDqZC7UhBucy+TfeAyhsipjQtWK35BR16rHj/1YoVt7AhjdOsTY
Mg8HID4zSdU7gGfpOwbw/NKTEH6qvFtaWC8Vpmcr6ascT6XGlgp48KtT87Afck/saipNCqocmT0U
oY1c7E4Bw8ZSxrlgCgeSRIgucArMuRLKektcXPWqofXY9pbjvLCaAlnqRjlY7aIu1UX3lGRh0jgH
nMf2GStaxdNZlUjotAnC+xCS7TlBKHPgj3hb25XDhV7efZNxIVAgBO2/PmsoHRO/v8wdDVNleSh2
KpE+WEHt7dusU3tQbBRATtA6CIRGbt6pKcXFnoZNR/HnIYMmwpwpxSXuhPvMWjI9FcZ1Xzj4q4cx
8LL9lLZDtbK7tiWEtmR1re3SFbAUG1yWWdtw9WH+M36LnFi0I5Ow2rjZdxRwXqwk7utX14nuxpjs
itDM1aNqa/DR2v+bkLnzBzdDnW2wuiS/SSHLF8qQTzSPZP/l3ZM79i9uDEhjug28xoVgr8U0u5za
+YyJgcdVMPjCzTIdtLVU342Q4SFqfLVu0sTeTvXAU8R4EAxDvjza4wQK1yZc/EZCZ2yWuwOvls+A
Dsno6oZQQAzc3EfgktZNq8P9kA2vkyHbzna7d+m0GIZIq93nuLLulyGVV2P17ZefRhYkyCSc90in
/XY9+l62Iu4B5whxeFkcH9lxU+6MNU7E8aylQgcbaHUybvhPUv6vPBjURK4BNV1xZTfraYziF7Qe
XCY9IA1QeySLBEvyOIbLY4Ca7ikLMbk6E2HI9eD+VFnEwyiQiOmS2rhTiwerwljfZLml2+Q/8gKd
6AD4FgSwiPy1AVbE4QFZhhVRoY56cp0Dty6tsXuSVE2vCtHfvevw+AFFSE/wwKwDjR3Eta54GmRA
fCWLqV3YDheHQr2PALd6C1PJ7YRt/Zj3lXU/GR0zxPBfsibgnyNLfeN3uVplVjBtRlK/DGqwFWno
KF28B2tp7YsDTh+8jlAnJ0Jn4OR5zGQoyM9Dpa+O2/FydhUEKlAPJ0Rfz0YP/hmVxbPNS7SyxbwD
4x1v9VC81IW6N8MtPTpoCFFwUaASiumE4VqMi30AijrsXCoczkJGo1CDseanqxn12jkGa3FjiXc+
D/NMvp8TcCA7cde8mtgKfmsRMrWsEW9RWKA4i0V/rHkMNyZqkNiaJW8AKlXqbsh61LXLspzMEER3
UHqLdd6oV5EGTwGw7N3ox98gms6FTi8R0+69L3pKQeM9xdRFZ5mN665FoVV2b2ZUH2KqGbT2REW2
NYlu+RP0beIhWbA8d8IDomfVxdWz6+6MnWzYTGmQvQlXBXAMSRZGeQRnvos2MDJCcpwbfxtGjbUv
SdlMxyfNrunuRrM9Kd6171InEKKKsKHsRgXgrEbBG5BW4uKMaJHBm4ECiaDV4fRHTApZ3QGVh+xJ
LHIfGVaCo6RaIKfGcJ2UBWwWW/g2I8cA1EtbxnyMUem+wZZBXB2OjThGuqj+OMwaeH9Gt77wl6oT
vv1X+EF7BoTujhQ8oD0kV4Rra9LWz5JTmHEfzk9yXqZjCg3txmMd7A8hO+uFvt+7LDzKb8QTT2vN
jJ1swzHrHzgXehAB0Pa/kKpNP1k40NcxNIgnlkJ5LpZzjy40Z3rrj29i6CFMWprX2OR8COyYILnj
WFeGAE5JmVk0mP8KJ+iPpCkuHFedPX3Odihex4wcvX0RMqeq8PZXTDJ9v6YadIuHVERWBWVYo1BF
Ajkv/Eik36xJ0JKvYzF3R9ZRlHHV6ModHbWPG7EkmyCoGzBboQtbIga696HC6ifDpA3havihLbcQ
2ctabezW/Sko+Fi4LQysVpZiJNKPdnSeXFgD7P/4bzM2VX9ngjqjpLQBiqicd4lftvs7ywv6P17h
SqSvJNrtmnESv4qCfLdMfoDWMg3u2LLqewhOaMQndsIdRLtdIwvxNBLQytse3pgxbcinN2aBd7Cs
pGP/lIHPjlj7MOlCbd17019+OuOuGjSMcLAKBxT510DDggeQQ5idgk2xVgmM5sEK9DOTtWxH8gW8
QXiHt/jGcoDoGOC/MItCuBIGOtuE5FH8qet2mMBuY7LurQJ0yYCR3GUqewh14T0Us5UDTksi4pGA
LUCiC6gqwRgTSxZy8WlJToG1b+ESrdMl+q4ApQAjS9QjD367Xax4PIJBdx/wen/HPRM9wrrdYjXO
06ffDOO699MWYtPyCNsCikJTxivUrSMhCa5ZB0NJpLr5aOQm7wHReC7gHxnW/PnWeU1JKYBK2+1j
CSOkmiBs6rTutqMCz6G1g++o6ODjCrqOcMHJKexsdyP3XMfG5qwfgy+8eETaq4ogYjueujsVMfzS
jMCuPkgXHBFgx19YNqHiRrL9hNVU7gZt6c9kcP4WC0OHPE78BxwK5VsluTvIoLTBIsTyaUQIDNgh
gN7Z4cqRK7YowbJWSxKfJWNJuo5cgRTHU3oFsVWWkJNlCnIDg8IZKyolQRr5zgaQCH0asYvJ4uln
bXLnIMU47X0d06DVt62aPBq/ZnXqTeH2dlOHNB44QNCfNggCQCS2Nub85sbORdjrDxM2RvitGyXn
aVuL5oXOjCpl8Lt9BMn6Ts1q2pUGZqbJ3S/2b8mZQgR2FdXkumxpaIwsg7OA+UKCJ6ZIuEXTHTBg
8R5ay7ZM7XmnpGcO/TCEh7xpujOhqnKXj719zWZ32rNkYMw5NHPD7MY07X6o5uQ5m3Rwz7iSb0Wx
FAzbCgIaz+MjP1Wf+gAnBNBuKANs126hnws6pTXO3IUQeB3+M6Yqiz3bF3pAtm6ajLIYQrNPIGjO
LPUlXfzxwRubR+tG5GGad9fqITj6Rahi/AuihpKWMoxrbbHwGzr8uqrBlhmTE4d1BB7lHLBSCWtv
/C2QDgCVKpKDlxb8e3XfuHuHQuHs2/pQlGb4ztFUO9t4skAjpqKSb3y+X8Zt1V4zRODqYq++SkuH
to3s50D1H7avsn3mS3Tts5NBYvIZ0zHcYX9nb3wfzMRq8cZgO+cBK8XOmc5mIW4kaqvxczCeeVSG
+xEAEuCOjMag8+pzWAkol00AZnrFzpz6H9+nvA5kbzMuVr0HU4kTeqjtR3YNOznz/JbCvDqw+34X
q5QvGATCXzZw8UWMzkmOykOl3SUu0yKYYRVnoQNPS1v1h8VC9qF2WoSWVeXwVDjWxiZg4muOsfYQ
1TTlLmCUgFEwNcMPM1A6D7f1HlKCi7YIg0CURxUxH56nj2S5xETvaN8+p6Xk1VYDCyZLtNtqsD6T
TndfMVDRAMziBFq6C7ltJiXUT8KwkjbBn4O9hwn/gGYHTmY9tu8Mhj5ltvyZdVxwjQfdq+dmxVG2
YslXXKfyw6H/fB8M5GxOIdscZmTQK3oNEKkK4Xce0bNs0lgCmct19RSZcgHLGQUPA07hrdsU82EB
owzhzYuGnUNAgr+rcNQv4G1UAm14Hqy1KQjluDU4OWOJ3RJ2T2y8wHrLGv43xG19AJEas8qwor3V
aveJEPPpElpsXgfOoysiD2u9MOnfULTrx0Kk/sEdhvQjGypoA/lALh/eIM6DwkbMYfkA6sfbfNzK
O+deuehsObnLiIXX0K/nLt/UUty8WCk3gawMg/ZJAsR1ZhSOluNe7LEgxblyEflUS0BWeB1hKST5
C+Rf2P9TjhyABCe4FnqFnIFU6WXres5LyGx/LW0n3gecplv2u+XFKtxHMVXLrg9qsXJhNt6brgU/
KLX+MxVeC74umqMnn+V3R4sEo90GNXZlSRs/u5avH1lgB3/cKKvOloHC71f2dFJdaICspMW49uos
evYNW0bjDR89c2jYeGO33HlS45IeZbfnKkXvIs34MLrlFfFeftHUXAcV9+BA5+itLYGO9QoEzroF
MfLaotd5nCeNlN4effWm24UdgRUtiJvk1Kwbb7nreCDWVQ4NBzpKeOyzfE+WDPTCUjKOTKLopIS4
b5K8xD5fRoeqNtWRWQZQYHiVvBF6PjkNwplFdcw3uzAs10lk7A9cIag+PM97twLvSl7Ca6yb+THr
8JSECV1c3hH8VM4i25RaPWXsCSVqqAOZjrw/cWzInWyYvBa6us9rcEpVlx89ytknfLXMDWiiLvDQ
sNvTPHl3TRjXB+Z+P1HfvPi2OaeENVGJiVPVlixt7CgdDyrR9kfWtZhoCwgGwvfLV2cMObgGdtLH
Cnu5UwcY8jOU+pkv9IbI5/atAIt3F/Uwi2mTW2JZWFQDeQn625Futes2ACWetqk6uJZE1nGDnZV2
2+xmwMXAKUfj2rCv2MtmmBeeOKYn7K9+rrfcHPWOnaR9Ht3pb9M5zHr6VBwSOTPagybc3HNuCSwo
njmhJ/DZTqf6ZRpSfR9VyXy4ccauSCyL7QLZ8SGNneraUlxcZwKkoFOWzacpJpUBadTTWZd2v85i
J/oXaC95m3rIYhkhcCUT6aQlVLvHlsR6KX6vgLduiLBiapCRuJaDKdsKGI5HNeNnLLPQBRoQyHuv
6hmUL9kNrDh7wyOzgeynmNknE05RQf1mEIncAcGyCXr/A9+N5jxbeqaGWpzHxcTd2uS6QLcl2Seg
/f9pk9g/UaikPwwJqSHUbRTltepJ0oST/dCN4hQNH7dR0LudoMoC6WAPn0sSuG9MN+Qn+rTlgdkG
AdUxgMSli9XfzPKdq9EBm4OkLl4SwuC3rAVo74F9APNowmdhO/Y+G1uxJr0ju06Y4VKyWkYoKZnK
/9WONz1XXK8sZkzyAGtLQFpt8OuUg/K3lkqS0wi2dtf23DU0z5X9WBRmRuHeBnesrIptBAU555H3
+wc2Bj4ABhpwqzb5c15bf1TfRbug4/4ci+SUpbpnnSNItW+18y2qibFizjsDS28AVRlKC2EQzkEY
0NAtQUKsGM9MV2B+FIDuPHaboiI0ZekYZBDuOkOHdJ1/roqSMwqdplo11oiD0SRj9hhQHOxYxpFp
AetsP3dtyWNLq0/rzLSAbZR7nes+uao4rrcpQoCXKpHP3K7UPIJemuvXO3Ql4aVizvJznxf6NZiJ
KzI3M7oP3oWdNWUtgMgxf49VA7SihX/1MfmQ61ckxs+MHZhvI19nLwQdP9+F0AawMt5ME40M9hFU
knU/lN46puVcx6rlumLX98w0bDgIAW9zXm6z98Ye+3+Iawy2/lQ8L8Cqj5MZizWfW7+i6YpPTY6l
dmJFv+ZVxTzol9Ctpz5krmACy1khy5M8lmywocZNcngqF2dAGQd7ZYyTaIeajJoTd96+YnXz3E/Y
ONKpF3jTyDpd95EzC5pKE/1brEBwU+B6zDN+BoHfeztZBPWxnubkvlNj9wAwFO/TDUueLggFVxC7
In7kzl8OHOtuSkw/bPFcRti9i4Iz6D+hFVNKuYXBozkLIMFR/Ve0dQI4Pyk+iwF6yIaUW/kaFOw/
BOqrx6lK1Bfei+leeCxdmNMihs3B7nAiqerp/4lc/v8jOoYDROn/iMe4+/7NzP9eCf9f/+h/k8K7
/zliFBeEzg31ZIcRmY//TQrv3xAatg2zCWmIc8so/R/IqFt2NCo9xLvMXeFC/XctvOv8ZzsMXNwP
MKWI/Yyj/ysxPB6g/0WEjmMGatUtwzsIfdu76fH/ZzOLdKjpl3zpd7oYM3+DNyfbO32XPeC2t98y
MTjvEcZL6uYlLC60SkzsogpEYDRL9UwimeTcZbi8amfj/zJpwQJVDXGDFCl1g0tSjWP2lkKuMdR3
dfTGMtFduY3rbjRz7lVvF9fW9/QrolZBEOk4PaAleaOy0ARhVPMLvksWQEtV/Y4i9B46u+TK9Zvo
hPwkIyazHB+5b4oeJqPQ9ZrwoZJdRIb6d3DNsM+E6WHlDtVyJoB9hps3RuYpJkSNEGXJ23JyuxaF
IG3KdYr72mOVtpTPjR2BAiUXbHounbqMT4s/M/ePbWRPq8h3s+kIRhETsjclza9lRaNZmbZKILOX
eLsuo67i+DQlLsejmX23ezImb379zq8li2edT29IEeJfohH0H8ZVNZw5eu8SXgXVLyE6iLFlHCOw
sLD6lg8iCqtbHIWY/uH0Hep7jfzgq3BH56VGqLLyuiR6cn0j9rhYj4xnPOvUWHgC9nURBX9MJ/3p
iBjKdCtIUS184SxgQptpgB3o6Al7UdzG68Txb3M3Y6Ncq+XnWPjp70hc44+2+/C+JMAy3PYRYNsk
m1O00GUzn1kDIudOkzli6diVe34qDF0GgWSO0Ryk11Y27FinfF6nJMpdvMIq86+Fh+OKRZSd6WBX
9snqWNPWlNzrYUnxLjeJwYXO6Eaum7HsVgUjUKpRhArCZ/GzV3BqT7QO6cWv8h+iQxhkV22eMmKt
R66UVD1HPbCpniHuyi74vkdo7zgVFidbp76uvyFFJyu8pN6/tCijd582oyA1sc+9r6wJSdFrmDSG
I7YEp7YJ8ZisA76LdBNDUNnbePcy0CWxPDP5uSL9kCAlkIYIYciHxBjz2XWFZAyLo35bmCXbt7gW
frrSDdQ6ty0gXJ0ex5XlClCCbMugj4U+fTfdHGk760IVOmIxg9H41FcgRMJowXpuipQtETvam5z1
Gince/Rifrv31YA2+Ta79P3ps/PBLyPm4XmPZ+QV64m6L9qR6Bp5Bxvu+bcocZO9j3adybXE5gp3
Dcc+u3kHotTRDgdWDPNIbwjl1sbq5rgRjP8mnrKPfpYaBraTDvWu9sJJX1oID/EG0XXL8i5yvWzn
5wHA0syaHayNkvlWE3TBp0cHaUGkS0Mr2Sfl6L8jA2ite+H3WbeTgjH5TgPsF4jRe4ZqeTCzspuN
hs+oSBDIUXBURGcxXSNSigBXaM93yURy5tpplQ2YNuZ3XbNoxsluwsSZ3weermhlh8w2d4BwyEmR
c2Y3a8T2pHk2y1wfhkwOLyAAmFvTfrfPeV8bqMHWQA05T+xyp6KmD/VEg5YOWljxBkF3dNeAaHLy
1YYYw0aSdA2YydayAcuFRc+DtFQ0mZHFtrmCOzRtyqX4R1narsvAm9nmqCbvjzyZGiyvRHPHWsJ/
6iZZ3VeVEL+BpSv3QMA0yil4vt0fQGbYdcoMSU2SCT1BD44ZacbaRW7rO6/M8eG02Lnj74oc+p+w
yVVdZ1ETrkNy+uR6uQUWbxIBEmyVZ0sGmBjiUY9RZ2zrNd9iuXFkA1ctzxBMrgqdVywVq27+nKYq
Ij9WVO81swvQ7WI29+Ps5iec+rGmJG70lnMotTaaeJQDgrj5boID9JhYUcFgS2Ux+q5APwkao7Wf
Ve6V7LXMX8+DUOk6R592TFqi7FCfYyJyWiPPw4DzQFhd++JUrvcOJWzeOZ3HoL6Kg+OIQxfOMFdk
udWWbf/R6VSsPcvV6oZQSJctcVUjGMIR6XnNKKOyetrrvC5H6p+qIaazHr9tT+svOTs+MmonPwbj
pHZ2NyVXbksZ7VtEJC81dqs/7SD9X2TQ88vclTNY5+oZhj1su1tsUL/NpvpZjbfFPtTp5tS2OSdv
5ITpwSlbbwOrRuynqgIhJ5hpemsiNkC7oJFYOoTWwWcaVnysY1/15zyghMSaMZJWVftr0mPtgxoG
0ozD0krR29nufLDd0dsWExCnwi3qQ0lK0rZjyX0v+haZdosmW+0MrDUO19T529R0DmOiPLIWqtRp
Lqb0iD7ou6V+bYu5YPys2R+SKND4R9qf6ZznWTps6jDyKWptUixJ5vOfptEwcm3Z5dGYu+DsguiH
q7m7LGinPtXE6urmgm8Q2+XpuSRjga/FcFAJjyVAiYi0pvCe4ge+luGrnGP7LXd6stjHuV6uLquA
oxSmGbDB0a6H6m8QuQgxw0Vt5wTO3z2fXvVpY0vYaDFYe9UNYl+D2N0QyPKL0GJ5zOIluqdyYVAY
V+WHcehS29iSGEZrFEcV0tBtHteoOKi+vY1jy+DJbhw7YzGNvskZ2dM8V3gET65/s6E4FQ9Y6o8L
LqqaqcJm7ijj6bv64U9AgNlXHzXTky7iwDuKrMo/agTo6YPxB7g7tvKrP0SXDT+JdwPN9rrurFOP
MhFUC2NKtUNJHD6DFsGJQqxieGoisPSrRNT832TCgnGbEkGBzCIMp01XS0iabssv5skgnnzl1qDz
ek5mPlznDd12NWyHAUD/mj9dbhoKMxJAhJZ7s8zDPxyOQNsBe3KDedn4T8wDCb2zaC4ziL8T8RXN
U17XSKF6/NnZRjBHeC2qttpnbdmzxsQKZwdJcGLQyl/EHLJ4V06BHz8Oei4bww+HHQxdRoYAil+8
JRPEhw5pgto1xlu+25h4jy0mCvPNVjH5GXrNHqPvJyBpLBFQqkM3zMjlxnJG2KpqFRNcxX6ATA+G
AmXYVw8tgTRXCtNsoxHpMVaR7Jg3EKdBtPF3Elccq/orzlmxrYVXzTtUBSyNk3wiFkS0zS2bMEiJ
Humq79wIcfaTJPn2xrHfkgQwEvOG6eec1i28nMYR+THkS9qmnJm3XZddvw9R2v4sePMYI9ShuAeo
jkQmHuvgioRMX7qeGX4dj3xtXUdKNb7oSa7hgfbHql1Sb+v6af3IqW9gN4aweih26obotiR9TZzi
du7gA/B7FyR6UMbInbqEomkDCpS0BE+b9iuSiqsmgsjyAJ+F/Kdm1OP3MNT49DLV1yw/8vzBk27n
s2Uv2Q1kUDRsQnFCfTd0zkhjDdPuNV2G+AWGeI66hL/snjwWm4Efxu2NDrX/Ycdiyp5zPcaPEG2Y
OXHARL8DtSWuJW2bZNdzMz9WxNWeMnpPsoXKITp4tWdBGkGYblYpP7MDcnMSYZE/Q9x3uvCJfBJy
O6Jqdp8Dbh1ws+lIEtMgnz3jRo+zSanbMtH2T4U7iGlnx4voKUkgvlDZI89BZ5kGz1MQywcyywKK
vCgHC+O1+Q/+NO/aMijhJvJqaEbSIv9NTCS0ceKpHfczeT4mUn9DA2aVUkgwqIxrZ9fbVnC1xzn4
qhcFiyrOPLkO0OwhITRDfMqIkvzMw2l5LO3O+lNHpXq2SWGQZ5cxxbmaTPiPOaFsLgtEcdTNvSh/
PV8Pb0DRzaFYiukcNmDqNtiMbfif4aQqsE4dq3UJbzQ7ICMJDqZV1muQMsXbFn3T7+1BDOcy62KE
1xLWWStgbDokCY1rRt3FCUb7TIhbMZl3PKTDlg0Y26rQhG24yUqJVMohWHtA65pvrFR2W4xm8gy9
xz7Cy//Q9lCukrSWm4VJM1+I234lNalTXE3NSWdedJRdw8njpz77+XDYYthhkyQNkUiYr6jHrOzN
zSHs+Z2rUblDpXH7+F/NorsPvO6oiWHdttFQ7HwoV/tozup9Ik3yN7Ga/sF3a84/FBmIXzTdoTX4
+7ocMiIFUJ1tXD2xa4MN9ahv08hWNf3OMVZ1IEA8P7dpOP4wdG2eQDol0TohoZzaJaxffO6+XRBh
cZuLOP2inEGvH2dXWXE09yNfKBK2hBscKUs41cmZjYncN6TAAjYa+8voptzUFlz+WTJjToLh6ADG
YfsQlvkWfNDwm7eVPW/VXGBQUFn0pVoX6kfVBsNp5gGBWGe6c9ciUPLrHLBRn0/fS9T+/hfuzmQ3
ciTtsq/S6D1/kEbSSC5647O75JJCs7QhpFCI82g0Gsmn7+NVfwOVkVmV6EVvelEJFCIzJHcOZvbd
e89dWroXcV7Gl+WU01ib1vFRzn1/mi2xUK8IWxcDKafabHbtc5QRuk6Df9RcYQnok1HssniSP4YK
zjK5hKm/kqgp13abtsfZIg2xCf3evvUXH6o6wLlrt4kfue1/SC+5Gif97C7Gu/OCAuSbXy5rxoxM
4MmrrricFzNCgtBIURc2d2ugmQ6fIyW/7pS+0NAQrTl9omfAKn6S9jB9ZG0x3clFILTZcsjP8yKD
gxQEaRoULXdvTwrXnZ1PCz2/9m3Rqv62qDxmBOoC33N7doC6xp1WuvqdXWeMOuH7r2puxs92Uecq
LbsrVeYVLXQ2AaqscpNPEcX2Z8J2g8gmOf1Zz+GZjd5yNTaRuslLjOJVys92Q4pLEo7Ku65M0IVI
EfrHaqnETSMD80ihDn4fVQxw2kpreOtizNWDI8ZtDbFuhVhJdTZdursyCibU7tg8xAkxETscbGJ4
Iasb6duda4ELC4HyFauaasGL120EYcduhInwFHRkIboS5yHevW1ndZRVN4WuBwowgoElnF5gKoIY
jFJLgwqJRofHL7X0+B0w/wseg2S6GMUAwnEyGSj+HVhNvnq4vu66oLDukC9Z/T4lPeMJTMpljBc6
b5O7Km/tZxINDdvvorrD+y7eBb6tW4Ex7EvlF6xb4UEjwqjjuEfN6WYngwvwMaDV5bkgIUqWIYRW
9dC2qq4PNJyH2zaRQ7sNy255HVP8PgEToCOK/cWESM/EHShKIQ+XAckHCoizHQsm1CD+JrChroc+
gkRHA5NDGGo1mNFbs760DwRrhw9B88vKUk51EH6Gb7NJr1ylBhy+mhGnbZizcK4rnY2MG/+xC+bh
oOrFFedkmpklEzGkLxXiwYLtj6ZSa+dOVk7xpKnq8BmZTNj7llUTwnBcXraMhKtMi5YM4mlVDBEu
sljZCP45bpRvaJL6Jly8+MWeGHSv0tklHlcMQf6aUS5wYoJTN7sw7zC3iHYqT1YAmPKRjNbyUA/O
KK+riREw2tKE+28h5IPn2mLuzFRiP7jBW1Thn9p2HN/2LsO5gDdSRjMfONvlzKET3bhmxdoZk/mr
IlFmzdHMemxDzPTEr4gPRhdYtW7Gdx65rL/hlS+9q05X+S2oW49uSh2+MJlh/Mt6xE6ayGpdlO2N
H7XdT69P6OnKosQlqqIdjHFp+UWHmEU7ZZhnF3BnX4COx83BbCeqelrEegYGK7cV/bCWLZPoDXgk
c84LwmocC3XCPKLsMGmHUzt4G97r2qzaNjH+2lUNxcoU0vgVQcSJx10BGqAOBwC0e1CcxPJdFcw4
xMaAApa+8Ac6zfpWv9Jgf9kqqwbXe0al6mPBONBfx0wsbwEkUi2Cr46XO8pXAlpziAp56vzK+0gs
cI+9RldZF2aGWm2xRM2Bb7Urj7TnyUSt/CxKp32RRLlfIW3g1Uj61LprwktWR3leiOzsqnkXzgNb
2IyGuyM7cYpbsXOV63jW6LBV3dndus0HFHg/DZN3r5vbPdgneYNbDquNqKsQD0agsTpnof9TMv8g
QChKwmheWWA0Ys/zmiuLKiZHAmvLO+neVT4CS1kNxG4xFJT3NRVMBxO7XU+HDWePtYgSDDcOvfDX
Tu4kYqW6ioekoj2ELEfVQN6ORWURAqCTsyIkEvWx3mpiWPtiDOhgh4o6vY2SAxafJFTPONNoJ5R6
ivjUgUQLE8WwUBcf0W2FCYhdsi5T5zEMQgyi3hBK9glw1a9gxYMWTfwx/xCKqnWCW5Pl7OiYsa11
NeI7PEWBXl7yWl/qiSryDZQAT4HvrDChJK8Z1v09oAl5YiASZOCW3XrPtLb8QskVoD1n2lgxwLl6
Vamgh2agk+EZAmr+0hl7LC4RRzx9ZgkxJRdWgHcIux9uM8OtcoKCsmD+6EMUez0m0WOV9Zzm0YZs
zOpO/hnPBnuBFqITZFbCDHqz7SCXqcKvHNyMBEH3CehV98pUo142WT4FP3tf90+lFDD7ioxa0FUh
GOmtsiGA7p9KZo+cBUhZFFjqqJZGS0w+poA+wkn0zEqzKA9vcpKUdNPw/uSFDYuduhLe/xBnay+x
SU4MS3BpUWJgI1EpbYgEI+pwVU74M5BQ3ySi5mYJOv3Gk9SLa7ghEERps9HXrS1GcJ9W4EYby1XJ
F1TYPN2RMCNtAX0WDZtliffKVE+Y6XJ39E5L1CwC38DQ0TzNMulRpROZvSeLdmuJS0fW2NqkD2ro
rZdTpIVY2k8dRZUEJvOtSLPlh+jiot2H7Ix6jkyR2nQ2z/x2zLz4bCYrBgQ/gGoG1mublSkqxl+F
DYF+xVvVHVdhNVGvY2x9PRufrjaLnocF1nTLHC3rbYZJCrUQJHMahTcK9zZTZlY2jmByrjdxngP7
Dt2yl9T5JBe6sUkYFs0Nv3BiTSo+A4X1AadWDg3bVnjfAwti8phj7/Foz5zoyYLWyWNcwhe0yrav
t7TiEOuSQ2f9SDhqhM/wccG4SFpiVmE+dCwuDvR7jvUeyGYoyO8lGzLSHxltYUxxPTiNtd9tUhNk
9wU9SwfKHNNxlxZT8AzXor1a5jF5zquUnXQdtvld2ZXA9t1422RBUBxzFpFtrMWwwsM/xhuQ3PUH
go711WTt/JiXkbY2aTNh+wl47c5XFzQ3FrqwrOjTJdp+6Mxlll2M0U82c/2nnYfV04IxkzxvaxRJ
ESs9WQ5i03poLp9oiLWLmUgKXqql98uxOrNjauHuJgYKV4x0PJo3fH2n7FnojVU1Lp7swCwHlxsX
x5Zp7+OFFkNEdIe8qUjEA2AF3tnDEg6PRYgT4CrtNFI185Vkt5hgpB2RCl/GMq0idRN7GuZJyO2L
8bSBxbOJARDnNwwbipmuSGdcrltAYfIAT9ZFnkkHUk1ZIZzjMKcPaefJNZPE+cMmRUPOttm0NobO
sFtKA74Bdz8toeKVPdnks7blqXwoOJpgYMM4tcp62Jg9eYdH9qL4De0ImABYCR+ffVN02LOAQX9H
gp0zygtzgHWo7OqXUMTw1qGbl5taTgz7O52BThWY5zxKEkp2lL2s9v9PlNf/70BlEMQuUP9/Typ7
+aWG/7HCbfxR/ium7L//u/9uMbDp5vFC27OD4I+cstD/rxCAq2Tkj0bLPwHN/R91Nvgv4dqBTdDI
jxDwXP5IkS1I/9f/RJ3F+o4WAmkxhIMHg/A3NNl/QpX9kf4HqSxC3xUycnFfBoGUv9H/As9iRQhl
uO9TXex4Y9KQCNuUPQTHtqGe/wZr6PzOI+PngWoUAK35RiI+yB+l4FxMtPlRq7B3CsoCElHkvy76
zI/RqYE1zCONLfGC217zb0EFgXpCXVnq6+elj8nUjcJ9KiiYH/+GlOagkP+R2MbvJUI79GwfxqAf
/AZ2jJQCgzhXgHVF+T5Qe7txjBVyQvEPYvBIkC5A0Eq338U4xzbpfPZ7bf+TB/hvsXFc0z/9Dmy7
hW0LCZfU/+13KEIycRO76X2L+LWPC0XDNQnsx3+5Q/8CCvcXVxxuZYia6yLsAFn94xVgzohva8nD
vdtAkSjMCwi97AAgtEVeV+Zvvti/+Ew+dFWXK+4Ljxvpjz+tF+RaJ9qW9lGNu5MDJi5y3Yq/+SkX
nt4feHvYGHgiwPdJnAah+O2uAgTvdMaPgz0pbz5GQeENdcD3Y5X9/L/+8qgdkdgl+DyhlL/9IN9a
+EYvt2/MjGxVWfm3yRaQ9RxI3bz4Gw7lX1wpmEhQQCPX8/F1/PbDJu01TaC8YN9wcMOOA/snHUkx
Vgs1iBNJnf/82cTlWvz+LbLguK7HGwGe4m/XKnMwh/dBEuw7y8MlyoyDIrvYvi9J4h4bVMFNy9hp
lw6GbHqTI+jbVfwpSxcreD119zm4MIxv1bhxC0lfI0n5dg2UsNz4eBPvBuIM7QanatQddV5nmPgq
2NN9C15n1Vx03XaAxqHZKCFG5PJHX1X9Pz1E//YR+6vnHMQj5hZMjeGf70dTZ8L4NHbvkxoiR476
cZxHn+D06D9Zc71r85gBep98B27absGVi0dcCOHffNV/db/SGSM8jDe27/5eotbns8cOsYxgw8Gx
n7zsprYBYDGclf8sHvq3H/jPPymyWXhcEbpwKP90TdM2VdjN6RkL4qxaT4AoCfJU7xCdxPY/3z7c
mX++YSMMSJiQXOz3wT///F+gtR3NS1YgFMm0aBRbFJoMWUZMd8KW071EpoV/Bjq7mCCs6GGmcyHk
UBtLPOGophO2UzrV9nMQRMja2pcP2In9D3/swoOB4ob22un5IVKDdz0MY3MFlDKjL4yZBxqKplSk
JF4H/s2hxxSSzNGO5vDQpp7cRX094x6nErZnVEpvTR85/Is2hRp+ApEbnjpegqRy4rNOc/+29p2J
UuIUY8Wla2IzkrW6ZYqQfzA3r47oi2Zrl6gqc3TBIo1dcCwwX7xm7uLdGuy6h0V5am3F7Jf9qJen
0Bbx2cnnTcQUcFvGbXVMiZ2tFdafVcNo6hEDT/sqdN1+hFD5VgmwLME0qGNQiby3DRj87+qoLg8Z
tNAHC+X9NrSrsFtNQWtwPU/ovJNxu9d2GuNzP6bxM0Jlth+rLvwpDbogYxD3ja6tl7rkWL8qrEZe
5UN/60a9exNUKceo7ACMrjrUgPioeR8TcQ93mcZeN5UhDDRX3S4jJ9qE09tedX2x5+O0cCQ4OtMW
QcH1pZT1BPJ5ojdMlvN1pKGCsmnWl85cEetgra0u25edGX+xZeI7MbA60rRmbllq56YbYkRi3xX6
2DWeenGwYT77tMZ3m8pn206m046e2baBiPTraHjiAOIdtbZpTu46ipSl7113owTG1Nl0fmRJiFO0
W1j6mW45FZGC0mvAGtMRzPSQXus65HoLdZHJR0v5H7GES5pwbXkJjU629Vrff0tbMV8FkfDeIK+Q
lgrtIr3lnGJDtGNmoVYh5AR6FGI1Xbrn5x4kB9rzs1FgQJ5dt6xXo23nPzs/5zMEsc8dH425eiip
bFObKjW0crPFOVWg3Uto8d9IeCi4ts7qZGMPbpzvQ9Hm5MQLsvmiqLrTIqnW2WQlMh6DCXuVMq3f
i4UNzor3QfUpXR9nFK44axN5ICN68HErNyn0YYwhsMgFmQZMaQIFtbGWfo3CU21wf98UesLa4TY0
Q0812vkqNWRnVmk4YF/FXJRG2Oyy5Zq8y05DmjulEUJqwsz1ASUUSS6bd1MbpI8QVqdtlrVAkvjd
DlSR0DXeIdaGvl1xfadqk5Co1DTRc25cpaWG+NAkzvPohsGVO3e/GoeES6Z7uGVp171HcSQdNqhu
B36hp/yEdoM1MxFO3jCxzN4KpbfpyoJvH6nuHOo6WlPfnR7Tug/5rH5ygUlUHzgQOedBqTmEuNq+
8OH7MSc0Y36MOdDUkkv8QPcyrojMKrdmHtO9NbEKsxXtf45+NfzARzIfImNV+17pcNuJxNlhVsY8
IyJOsGwQp8XxrkAr5dspYEDZw6pltHFKmM5dqQaD27paDC5OlSAo5fFTMo+MVbHq31ogCa56ol4f
WSjdJ7H4w5ZUlYsvHOmYXfkFyUqTzyGFZII7F94WiQR458WFyNKyOSZ1n14ll1qGkK7msLELYCYQ
Xo3W+tAzqToPpY9NufXMsmlqmG2J7HOO9hYMCk/nzWaq2Hi7/nKj3C7djnmwPIguUOd2KbJPCIcV
dgFS2Szz2R4rynSnxsYcgaXEry21jSvaVaIn2XkLIfDZ2tRzsJyTKH/VMmJsoip4XnVMz6C8i8vq
3rYLsCwIPkfg4uS2L4S3ZRz3JU52/F/S/KpNjfmsaAuiXqG2nNcp6twzwdyziVNQILj01pOxofl5
s3NdDi7cCBmm5a6HLYnHoDG7xrskqBwCzLkj29XS9+N9jIqe7RBFIC0MzKUAI35PEKAqE/iPbJKW
ve7SjkIjHmVcrnvHkf7WYKU8e/Xwo836azevkQscq10vvMH3TL0+nAuEJOWTu2i6ULYwqHgDdDBo
MUyvSFQKg0ahjXvTGR3f15jltkGczFd56J29BqgJwEIEQmATjOU1QinmcKRWB8DWTKjf78Jdbmo8
LXIy8rUO0mnrlMmM1T0mYBLaSQwrpbYM26q5bp/Yl03AHjImvWCL931mMCHysrnJKpvcfGdFD8yN
/Lc+MqBFMLqSBihlJWktAtY4oefrJtgEWMHpS5r7YtwSVmrg+URLQN6qht+R8PJ6GdNefQoInajH
AXmKY5LPE9kDqsPXg1q+Z5GR4szQ0U2gP/CqNUf+umU1hJPa5fhW15SOUto+Y9elDcrm5QPawqbb
MVcxRTpR8UYyrjsBbExWjl6WlTMb2jrpr95llAldvEI8xgY5dImn26D0nkdBVi6JrCe3NNAWWeTv
JA7hnVrivEDpcAAExBI3Yl6ocg1tpHsQ0n4IMuIJoI4xXEAFOAzkIE7TrLwDZen6iLMovaSo6m4v
fW6KscMsmjSlxDHqWNu4p6rZtKK8nodK3OmW5GgNTuutCT217TwYzdacX2Frw0+qouabBSkjdWvK
wwL55ImBNlPlbPLNrx67ibdqbApF814tq2WJqOsu/XmHHbiB1N1UR9yf340AbziZ2Hlwnajb9fZ8
l/VjcZoX32cKRW/HynGs8XksiuSbeF+/hWQ733YEqo6B39E2TtPQPSUAyQ6Y2BcuYX3j1BaCZBbV
J4lQg60t18VhGu0J+29Dd3kMDg9t+Ee3gNhUbkrtTjhOuwUoI3NQKn5IeHEnhJOwd46rsXIIKoCb
KSuuvBkwyWqg/sSQsx/MGmBv85NheXkVkwgaSHbzjURQ2PZxHTkgJpsQ/VpeFZ5+nfupOYP9v5lQ
r76wB+tr4DXtJnHKCQCduNFuo7ZRTPOkq6S/JzE1Hslw7gnDPNfxXDDJX1qsAnVcn5q4yrdpSx1u
omX1NKlpuIkC0+xtFsEDDOhTPVf9k9emIebVUGw6ctFfHQhRVm42BfSYNQw4obxv0KsYMzcyuQGD
kPxw8OKtld1i5aaE8VJXWzYbBhnj3ZT2L+1Mu3xj6etUYCmsZoOfgvf2MjAFL/WEC2sKKa9qlv0Y
DfQgCnKASxucxYJRR2RZ9oONPZGehNn8vMTMjms3FKtqqp8RXGmVCWoUUftnLbODNs5wLDXqSpAq
gW2GjpzQGVmF3ck7DIQK96UFwTHCDwetgg72ec4Q1KzwFDVTvhEuqBS3fGQWjziuCwLxxseAkECO
LKZiGyZU3UoC4ft0jLK9y89f9ZX/c+j8+DWo5LBqbZ5mM8vtAs9oaLsnhC5qlMb5NFj6OcwFRE4s
EHy1b9FACaGbWj/DrHkWbnGuM/mQMNlHf3NuUbl/JcUvtA06drJMr+wseRwkGnrV4Qj0yfX5zhl7
gwZGgb0CNys4w8i5JgJR7GPjhj+bKSAQJijDs5M1k/Bx78quelncL0Zx5S4UHdg7k0Ol7pjOa38m
AFWp7FE3GdxhVT/1TOdll/O/7qNo4/ep8a9Tp3zzBAYaVXk9sMk+39VV+pSK6OBXiLVh/obh5Yhc
Sbu7qm9cWfC7C+AQsh3NVo/kloaLrCAsnW88n/kFIPBjXdMXZ2R5T0zev7g/Phk7HKWZNxDW0MyF
A+J+HDddnsYYYsV4W0eJfzu3gfo1lGXE0Mw/Fti6Trg7IK/HZtlXJv4s3ICDOcf9xwHDFW/jC6Mr
wcD0M12cdlcpb53QQ7XrI7s8zUVpr4mfQjBJJ9ltPcKSTOxDvVETyFy4DD0ujfoM3G9aq3pir9IC
vHfJo1EGyREBL3fBqd5iD8MHhhtMulhouHfoGJul4XpzboXwZgUPoUxuPReMlRT9+1gRiwVSASOL
3WdVQALzY975AHvWnRvdp4t7dvP4ZZjrm0rGHjwcrntitdDtgrI/pukC8sarn2yK7db96GL7y9vX
3BmbDdRvRvDNZ2B5L3BwwVD3rNlzq7hoffHcClffYY2qnieGoSv8e+WhN4lz8BbRbNs4JQ7Wqfwj
GzXxD3ReXilNfgpqG1xa0FkbYOHsbYP+HTMocAIp+aR2boiYj7c+1mMY8W6zXdxSfwdz6t5mzcTu
TrrlbrbtZkdeZoA2YJ9rziww+L3wZHDvGA3c3Rf9XT9wwPDbsHtNWwu5PaXUjxHLQ6eTZhe33dof
kxsKF4Zb1YHYmnh3bL0olucmEqRS84lzc+YAy18wuxO1JgpMY2HH7r9/cQukM02h+E4ghm2TeMAS
ZuT0SJUsR5caxIjpjb1LmqAhs5EDHu1B3MiJSyoc3R7wfug9661903ZwgJOmqE8VbCBYG1tZN+Js
z125RT/MzwX9Hc+KbOwz5Za/Ynz5GyHqcZ+Wrv2C93g4IExa2ELG/tNwb98hsEpwCy68aZfAQkuE
YD9hgFhjv1I3vr50qDLG2QRpCo+jy1DxDLt5ZFZHBU92Q+obVdfd2QiVBTsyP1yX2ArslU5bfVQV
ri0krre5Y6uYMPEiPp/W26xzZvRwtkIDR+R9lFMCNs05e6Xc1gfZ1T5RCSlPbT/Mb4RPkeF6Ehk8
vjtbOfoYe7kLOc2nRhvf4F1m+zm7xaI9BUE6XgCXP/5hwx0rrjjR1eiArOrgKA3wP+dGYz9W2dmb
+v5I7H5bR2baRTzonKWq/qrJyd+TImJfiTf6HBnNBrfGLusXjtmMS5we22Xs93oScl+Vg3/Fz5m3
OivS/eKLEcqmCU9xGJFU0U23cTN28xzAHowSLk6p3FnLafgCM0g/R5G818FSgopIYyoRly+O4/19
ZDqSOAmFm+vM0jjnin68smz1hID4wo9VePgjEkMaFy6M95Xy5nndx4zcxKQyxYXq0xthW8yG6h6A
WaVtZkGV5TB1pF4Vuie3T9O0Oz9t4mTHoc970UnvYB5v2pcRE9IpvrA/wloDs0lhuKwhz9Y/mFXU
T61lonUfpe1HjrPlHpesfScuKd505mi4ooihvytE9NkR3b5nHifXyKLY/r22WZt4ydcD7SoMmHRw
Damqv66brthK4lXHcaIZtu1iiduqqfaWlYIYIaBLTMzJqEWAa7Tye+BLodOYdV4v70Z59iFZkvk1
bdDxyzzvmXDIz4B6QTYH8A8910m2qnLb29KNIZOOc3YtR05aYeQCju3sH5EnW/AIcFsxSrnpdTLW
+RbELf7QccRWANagXYBEaYROFM7xx5zb3teYUxl5suj52EN0J3LjyiV4derJpqjFBJO/xcOSfTfc
ZMHabcnIX+POnx8X2Ev4A2yrj7ehBUFr41G6+mqkr7fWbDjpLcPySEest2/HktVxLrwNqskDBbu8
M6Meqyz1tbs8dKZNOE3J1q5hkheq9Z/ior4qhvEmrJz+VAbEABp8Q9yGTrmcwX1F2zwIMSx5waJI
VNQYtwf6xZ75Qf1TVdbNa3F5d5Kdu8ECXuzymmC/Tw59VzoGC1EeDvVbC8LlNPiV2C5e0Mwbr+ni
g+ODfDfdvDxAKOges8L1znYV2Vtj0XRiX7LbM47GEndqWx6cFlQkPzrTm26JF4lhz+GdWNmsv0C0
wmq1ABVfJ4GxtuB4LuT91MrX5aDjHfEhZulzV8SbomAxgLOjsQbJTpU7jArthyzQeC/XpHgMeP/c
6CrUv/rah8OKY7zea77q8Jr1Oy12OK3vY1/x9iruZRhV1GuAfifUSKNbZCdnzFF3HjFqGtD4fVQM
93cZrRsG7sEqwxWhxpgXLzrCzvLBSfTgEveQCAnk5+1aS9LPlkUv0VT41LZFXXH2kxwrf6eecXHk
KekrzG4Qw+WH5Ch1oAZArPseM7CJqJoLlkHfc6SEflZUdPFiAdxOXctvNaSvZmb1E76etpZT2HtG
H1+LEt4RECZQtcXgC8KYbAazZ1JLV0QY23dK1GqLYYDSIQ3escyw+pKyLMkdFN3JDbN7OdR6Czvy
FGPxsdbcLZj2mArTbhPrMy0G4nNqgkthd47bkT34jGUP2tbFEdYOV3gh9T7Aq0XlT2+HXxJH3h6q
QvvC+KP9UZPuu08MUIAwCvNbvnnOxYzuds7YB7fs5QCwE1vdVTx9G3sUv4Y06Q/R4kyYYhNq9uyo
jD+ZwbLDZ17eXtVuMsQrj3ceZdcqCIId6ETsOybpAJQUTTQM3zDUnWlrO/Fib6SZkB1h9ae8M+no
eGIt1T7x/ZJplj9rjsHwraHKDdHcNmy6YXomOKAhXgfVefCL/KmQIy2Xadhdq0QaUJ0XxSXOrPe5
bddTmaVbSm3427VR974BaV21jn3LWCTgr1YR4wvFRM8PgNPsIvayEU7gDhoZJUbbKoU/gdIzwdCg
0JVebfh75QYTm1oZN8e+XMfrtm+/9dI/AeuKnurJELBTcMGBANWqArq1vFb19AK0GO71UIhLP/DG
UiREw3ZI1s2cZaekYSaEoENtZmY9K2PB3s+YXTJ2B6iSLtmpjadNVaXebmg4dXWJnx9CO+IwO3pk
AQn+uUd2sKRjsr668FYHVsVVQ6yGpEBjaJ/qwwGwtjJQ/SA04tBEVbFuGuXOzc62KuY4TDTSB5e8
NLgq3RwB5V1aLNL2QY5zBWR0kA7JsgrL55qBB83sC2aaO4VZBf9Z4MpHG0DXoS8SDpGkKdpm48Ze
f7JcYQ8EdWYM9CGGmi5hrGmbQL7yuZbdMFfqIlT4DW7qEeQPJ5byLrYTohzO0rlfEJTY9OKnpJ2P
1KhYM1lsnwBX87IsxssIuXBj9xt7FUALE4YEmtAQWN6Yl7z4UxG84mUJrlGkmnOJReAe4TM4SuG6
T7afEHkBlZTm7Ko9A6GqVNHbOIcNGxnavo/kJAabe5swAtN+hnb4Lnm28rGpO+rNPBDMtec+Uf2N
QdjO2+8iqElEDpGCatTZAomBSOWy6iKv+Oos3z7G0zwdbJSRB+xucbIpUkux7jTyHaBdcOu3efkJ
Hi9mYkoCCk+296otF1qs0kn1kfvRcmorj/9fm4gxRGlxYKJOt8du3jb+Q9T4YUva1HM+VJuIg+mH
sVqpMJV3BS4eAzxKJXfW4jHbTa2dSOPs2VbR8N3UonlGRIpfKmpA3iye/a2l+OZzvk5CfewkD3Od
LS8xvemvVC3xaM5ZPLyJ3pIfTIG991LNaj22CxYClzCVp9jCLxdGWc0tQpDa81hSGioGCIx8iyU0
a4u5zbq2geIqFXrVmvC3+2wRJTm6pGLOvTHRW+7Q/mUHChfafOk6Ysws0TEGoJJNH38sDFl4AGhr
fQvrIaaDu4GFw0Xo6bvnIRtUpdJdMvqPLF71r7HWzR20S4KFgl3QyvdpumebR/a1sN4zxj00TWOj
YHZjx5vRSTDSJkV+g48D8Cuv/W7rNm11h1yGwW1KmHf5WcmmpBZV+zArEGSrYi6pIJh9hpAebqaz
GEx59MwcHqc4HU6ZR8wuZ5OGfcoZ3G6d0zmyQMPNSthbxrY3Q1E1Z14YIf1gWPLuBInzZs8xGRrg
KDpO0U3lUxUGa6Zgnw1d7KeT9+YHA2tzR/6pe6DP6oK20OW5tuvitFCj8h15fniOKdy5TrzAstbC
Gd1vXw/NL1KIBpciccm3GuvJa973KliVbtDLTZh1ul5j9qKLYq5dCXYFtHaKQPqo/M7JV2ED4nIF
i8O+t/rBe06Cqvqqk/6ZAiQAScSAgfa1dOEEZeJMTNy74m7RZv6oFIawdc/sVLOfwmUYMHpfDmpg
rEd9GWVlHAP4knU7ssGwZLvYpxxPGpb+wcH22IPkvAF56jcb0nygBa2kpvQjSYerNGf9otjTp+Nn
Af4JSnisSvA0LDaChq9ohX3dPpOxp5WBW0Lc2PofXd/DMK99GSQfuofctEl69eo51G1sqkuscqSH
/D7lQoU7LM3ek0IgpB+v6oIvtkYeFdZZNf/Mk9owXCnbID8Ao3fZSAk1zzvu5lztY7pXeUH0CpBb
ENXyXdOXCGiGLf9VErvmSQ6XlS2SZp8seHDpSXeiUxLMn31fQLkM+FJWHK15Ttgj8QkQExwh11Sp
XnJpekLHCd4oEy+/+sTEjCwHH+jrjFXEca59rIMja4HXS7zykkY5osiTgLvVI3i4/MGjM4wjYerZ
c2oiCi79J9oJmmHrpRmjM+UAXFNeeQy8zKfpJhlsh94EeNcwTbuf/Uxx+HryHJZ/pJuZCKxFysMM
8nXpUB0QMTi8VX1cFQfKANwv0DD21dx7NQfcZXb28whT2C1GjIcg5HayRATilqyP4OwRygLEtDsZ
Mc5Eg9SsJipWPxeofWzxqDh/yYO02piR3USTtt/u6ERXvuVFwN/c6M4sLtwWPrY6zb3qz/OM4xOt
ljP+XOw8aVsrsiLOnrMNGGZOze13F47gi6HsZHdp6N+W6L4Ur3TJY1pVhNqEsgiNVA4+VHT7dFcr
78Nv7Pnekrn3k350aI21fT0LpwG84eZPlMyU9oG8fMTw1+teSXbW11bSODclDRz3iSX+zojxZ8tL
ZHu4oFi44ZV73sU+8S+OhbSwA7CNXXg50yOecmK+C4Cb3pYg31m32arejo6VPwEkZyn9z4YJ76/s
ElhQUEHF/2bvPLYjR85u+ypamqNWIABEAIN/kp5MmqQna4JFFtnw3uPp70Z266q6W3auiZakKhbJ
TGTEZ87ZR0uEN3/Q98zSUC7eenc/qaC99VRZH/q6YYsgWNtbAzh/IEpcrYWI+89h5kqpuy7blT3J
4x3vLB4nZ+26GcPOUkSIuFkwQRmxdqQjNOybpYlnciBoUmaAXhigOjNGIru4HOx4vgZTi3K3Z1Xh
MBu0UGoRk4OWnXOFCpi7PjUYbCdynxFxDKaUXBDlc5bhCLSpUJzHsaM5cIbJPFWR+hHjfV4bGmZS
ZXDgx0WuCyTOi1RqdK1/89LJP8sIPY+ZLRHJlmQ6qP8gYst4lHj5bKp1NJT0DeJk2+D54QxMF7mJ
ZGmY0GaAM+BWwrV1jJpu2nnplipg0RgMi9Y38PQaCDXohi5T29iz+gtBvsu6GI3jKDr63TShALbi
+ADmVv8bYc4iJP2D2oqwWRZatst/os9ZlHM/PXoRd0nZe7W3F3UJFCP3+plkwHkMj7PR3psYEjc9
l/N6mprw0kR0/8XGq7uoxaLWY+DmmHjmJI5oxh7oNv7Ns/mPfjgbOhHeMA9l6h9e32Dxb5nYgveJ
yaCKVSShUQL03r/5Nia5v396ETzidpePAEe7+YfvU7Iwthu/9PasPzHP9FIbh2Gou804pgvWsGVC
gG1wnZs+yvuuV/cRRShxYTgqj2h2vNt0chNkM3xYSgdYZmt1sLoSfza2diQeyzZpnv/1S2P+UdLI
eS1MB2MMZ5DL7OcPMs3FLMBAgmdv4YfEJNehOdcYD0FaJuWKub/97CW3hYiKt3Rmesb+BwBYn4aX
kz2pDWKG6RM4w/hr+Pr/0qQfp/Lr//76/plF+SZq2jr60f4stubc9jge/rlI+/YzasL3f/Alv8Gz
9DcuL6poV4mFdWXzfiO7aP/vr675zUaDZLPDtWlR0Er/XZ8tvznaOQeEEz3P48CD2/yqzzb1Nxd+
jOJrzOWAcv6rKGmt/qRMRqqLKFMJ2Jy2YIvzh3OiVxW433belWmBwInalkMNcpW4DnUdbmvdgIYv
TX/rZahftzLN/Cuw6enOT8fqCFTZ3IKnhKffEyhTrtgVdispMYrBzh90vefxra9HM2Jg7mFO2QZt
6xJgiF3xEk9U9TpHMPshrEOGtdKQ0KS4PnRZ3257ggfxkgek3trabmld297boHbE38W2BvVQMdko
X1gM1fmFdFP7GJFEB9G6pC/A/WFcDzHpTfBkahqizBuNL7/pwPxjdvE+Iq8GTiQGHLdOHF0WnbcA
NIg0vHKJ/n5phEvWHopJbN1JiVeCNUbdN2wru2CD4z1+RjD4NhAvfB3V0SNTknntEK1ygby0fid1
JTzasgrv/bpVD2q202sRxXI/ogHbcsRi6J9yatrJMDCViosWyA4rj3zeerx0WzOIQ3xD5OxAUhru
6xz7deK5124xpkcZtNE6aJJPGZTOip1NdI/hFw6oWaZbR/fTd8Y66ip0gIysZmEw0UIUAbszRpt7
mZAsMbM5trhrm64MITuj1TkahEiQJ4PPhLY2NU2QGyNrSmA92n0yg1mc1NSM917P3u8CM7FkrI7b
6zYB5QBtIpPNe6HDoboYaGSOKggkc4Zi8G8BDGDQRSRI15zVMWOqoTRh8iYTysmVoSFVksUSeCh8
ApDnFOC2Sxy1nV82YxOvfVCV+Ll8F/VfAA0j2ikbv6IclrbQa+RN1Bvxd6Pv5M5vhnyf4wdefqUe
kUfguU9l2zhbBwkI0/Wsv23p9ngraXBAc4+uA0BoqPsHJughZI7Iki+dM6jnojRr9MJDbd4tct9b
Je0+25BVXRxAuBHt5dnoPQYWqy8tw+mPyoniO2ZMFkYd4tvYl0wTtlx+JdCLqVlsnSldLOEw4e9D
3bmHVifkPuAf3GG7ozkC7FEcqlIvU5K0pWN+kHXU4arudxowAfLlEdr51N90La8xy6b4Detbd3IK
Zg8OKdgrt85v29G8saaJlJlunO8I6ly8+azrlVFD+Yfjc01giwXfzHFaPtXTCJ+gRq9Db2kwoCop
0tjNeXE9M/IZQVgZYvgiwPgN72Z9hUc4vx4qbyTbAETbKsa1d+hYSV8BDCku87lxESpK07+NmwYo
GhVIfiQmrvZ3cjAjuk0R6Tva5uaZDU5ITjt26evGM+vXUdpoUMya+3SlMUAendLvxovBlU0Hb4Ql
6VawM5q+24I36QF+27BpnLz4TL0BSQToLKXKK5dnn22xiWfJfDGCcBwvwngxaAJMhzmPwA7JgqV8
3ztvWeKNM+HQanVBHTZ0JEBcRiC4rbUw++kphLW3oUHPXkw52tllWETVPhLJ0vO3ToeRtuOYJtnW
YsWhnS59iaJx2HcepsM1h/1zV3nDlWm1zY0xiPwprR22gSDjsJG76Sg+tY71vhn99LqWRQIrwSBo
qY19tWKVaUH2HqePvPHNt7Qe07WuSZke+RRxwpZA/3HqEvok8YunYnamcZ3aVfEZ9G1xN9vK/4oN
BIQJhtXPehgBAUjBP2z6EeufFBHxuGe54zSPEWM0d40+zQ0gFxbueD81le63uqFF3umKv4rMirH3
ogocthGbP3Xw5ci+IeuGjAlHpkt5kXVWl5EYFw0ogZJgfrSwoWdM6s7GsXOry4iJtneJyemxmnnJ
9egUBBbpwNqVtHA5A00MCLL0iz0h4othreCtTIPblLXFVe0SFGvY40hwhI3jmy0yn9ehKS/JbZ3h
oy4t+zSO2XWQ1MOTE1UBsJClt59tWX7vzh1/nfCRWDXDWDob3VXWMUDmNLNDWcYE2XlkkJzHB2jZ
px/CrmIg58nkfYSVgS6mhOAPf1YjDGDjIkiSx3VsSUYQE/tGOnKbyjAk9YTReyNpyemHjz7BRdFG
dV0AjIIDPrrVhagx4YZDcRHPwKqGUtrDNSKt4WA5hNOYjZEdC/IAMErjS8E5DR8iRvdMVxS293rs
0LumtXiv2vneZhRmIWj0iRQcE2ya+MUBuLUgugk3yHtGGHJO1HtN6nq6ScpRvdSd03lrtnxxcMAa
3YfbrlJsnZYU5pkzO27XYhqmr8D0xJNjtsNDi0kbbHk/tQ/KEt6x4jO8Gg1p35tNZb8YjZcdObDt
y2ZZdThxHWyGgQQ/L0UY0akQOysJVzPDU9nygT0v4D6ztLBjLhx2tfyIKKnwv2YNVmveSii7rJ6n
XVMzNdzbqW39grFt6naIhrLpzgpE+ERqMCFKHUXXMTEzFewjxjJP8bjIk7QA7nBZsfCotwzD21tD
Aydmxia9lzIlSI8wZiIO2IVU1sExzJ6Br0EI7EZBurZX+EIShzDghjca21ac3TZIbtut2zcpcA2a
9jo2WoJVrA4aRM0WmBoCTPgGRl/3VpGcBep8NjZFQIoE9CuneWhm23h3XWxya1QEOtp2AWQWIajm
EbuwL17L1M5u+a2rSz9kt31QpQAel4Rd89WQSIBFPxgCd8Ui3daHYmrpK+uOicaSN4J0KBQhB7aa
TQOkQpsN13oUJLmzuETHGThm+Wm60iHeMO+LyyaskDjYQ/XDFSI9lHQcPzq7n8Hcjb5LdIs0nGbN
zTRvy6JCuBvHInhjYF5fOQwLXujAcaOLifFqbxZP7lAhCk9heJlbtk7OMaubeBtnPdlwYZZ/Esrr
c5X59evMmv2ixkDFB6tT3c2YlF60CsEngCaDL5GhDcYlr+Ag7fKkq05xBF2ULLQWvHFqIY9eAZvp
3uAEo4YL6PhM6NtyeJ3CDFJVksAA3RougBjDdoMnMtDDrw61LnD3fkiLbdEVs7mO5pxHbwyyCkVc
jZwlIN5LrqoGx602LSasvkSh1XcdsHGM86vKCut9rRY8JQSUtZFN83aewj0F6SERCaM10Mb5jvYL
s4JAOL9KxrZghQhcCGqHvQU9yrQvypLmZYg8VuJBS0Zeli75PjyVlwGpY4eW/Mqrog+GRwAuA/td
P9tYpj2+eZVK2RXXovoI6swFgxiG1g/ytRAQ9FukCfNb6KsvopBhUCsRHBpfkijskt/JImBynTPX
C1yRn01s1Fhp7acplNPWYFn5atrcRi9hRQjlah4t52T1yr2YowYKCUGDABuCtsTIMgADwzjJPuID
KPyIK5gDYjPgdsgWKbQB56vwygPSd2vdcgcQ+EvWXuFFw7PfjssoJ5XDvkEY1aFkONKLh8aqIoZ2
OhhN5oJgzHOEELn0hkcQRcCFnEoVe3Kksw9tUiTIKLGdTYbnnaxllmbUGop/e3TrO04gIdedsMjh
SFgsnkQ5eKjyTHCOEqPiKQEC+SBQVyPTU6gAYGHl1XcVaZSnTYmudkOBNr25MD9+dIHm06FbSDhH
PngUhhEb0ndPdc0j2Y/WVWdb8pSNZvOEKwpFpVV2wCatQE3cs1DE1n1keHuQUOOBp2cId1kouk+7
nbzoUMyRd1SWZrIrCpScK1YHLpiSyQJXFjftkvAqw0OK7SQAIqODV4Z7ihSLIa9WaZfyBraF1aJA
yQ3z3XOb7tJUA7t5mUGdn9ylBFs4++s0myVeD8F6bkVNiNnVm5orGBMooit2AgaTBYKt92FuZ18c
EvE7/gR9nboCDPw0VvmW1wyAFkaWcd1DqktA1eW+vzH94rlhlX3kw2qvI2gwrJ0s89K04MeS/4CL
0OlYX6FQ3eA5l+Ym0sT2oJ5e4I3BPAVPMf6Xz8Ar+WjXoUo+Rkx5V3WJVXmlI3ckEaOpzQ+rA6o2
ihDMncHmtpzoGwe4l9tCkr+M0ha6UxJvPStMb614zk+FVgvZ3QjU2mtSDpayiC8Ghs1r/AvVu5cK
vYJl73xnNTV/jGmVgU91p+B6guj3UUoCseYxDR7AizDz8TPxAKGT/k9zh9z0ZekPe2CKDdgYLYn9
4IMl5K4VDvLzqK6Pko/FdsyGFlgrYyaXooA0OIiBKUYrfu87T5uwaO2SCFIWHvo4BTkZBt2IhacJ
rfAwIsENN7VK55DNTBN+KqukWIR4u60cnWFFs+Zg52Q55gs4PydFhNiSKm4Q6dinD5wX1VVAalNO
ZWQmlC7oCNuBC3fC6PwoB+OSyHE6KtSkOua0HT07eKiK+emn8cfpV0fnX/IO1FKUt83//fVPOG4P
vzceZ8US28PzvQzlfpo8gq6oEBi1ZAfXZnxXDnN7Y4fK3My5qS+jOcWcnROI9a+/6Z8n7VowrdVI
JXj1TWuZ6P70TWVkFrOvE9TjYZBeUWW0J3jObMFFHD6yFe12tGTqohmG6utff+dlhvjri3DxyS/P
2IZyglJfWKyIl7Hx779z6TiMS7Nm3lduaVHqaFZRY6GMI9F57IxSz88/z9/xf6O4fzOKM4nedaUt
eOD++ThuHYYwIqMmeK/Dn4dyP33xb4M5m/Eb8zeHsovHRigmX78N5sQ3+bvhG3/yN3CC/Q3/KaNk
XNiCR9zkZ/n7YI7RBBkqoK48RZ1j/TfgBO39g8EcFl5iTxeIA99veeJ/eqKFH+P8IxB9p+0C9wPX
Tb0ekBxZa44rvERWOVNl1Qn4ESxrC49V6xKyjz3K0Vi1qgVNjFP5Kl/OAgof7ppuOSEcrdOHZDk1
nOX8CMaiP6nlTKkzDW2wXk4abIbelluQy3E5h2i9OZLIOnQBhi8nFXa79Hk+H19+mrvHwMzJqQ6l
AsE5+NOdGgumNvX8EHTnvPhDmpEaspJ95qAM5awMXVQxzF84QKei6xJIWAwG1zqdjGGfy6G6iYqF
KAsQVTz4LPlfgWsFD4Tb5RslZPyBt4Rz+3yET/ANP4LCc76Poa1BN3b1+8BYZ+3BQyaXl4ugtlKW
tLGZSFJ8/fw0Ng0ao+X24BYFd8eFEgh4cCaao3XEsmoHpC9Y28sNxCzN/GDrzLWUF50v8RNFyVW1
3FuD8rjCkvNthtD8CTA6V1x8vu6i89UXSG7B1oGw6C03o1juyDgO5CW9pLEmUc5et8tdOhakap6v
Vy2xsBDYnnOFny/gebmLQ3tOLA4zpa+75a6Ollsbzy8XOP0Hl3mV9xh4cCQ3NFqLVMhpEFhk5yLA
OxcEKoc2HRgWZQJ1U3DduoN3OXp5+UYyKJdadi4u1BhBxbWWmqMmVvQ1Oxci1lKTsJI1WHcthQo9
NkVLgk8X6KWDWHSFTswDEuf50YFupfuEOkThw2U0HhgBeXvdaQojudRI8lwuIRJdzChLFdUu9VRC
9PyVv9RYBCgX78G58EKARxHW/lqQLbVZhdPmDelCwWzmXLwxrCq/m6SmIhE6l3cU4vWDudR8tm0a
oKWWSjBeasIMiydzsjxExsRatL4jrnd8JmuaUpLL3vjqythxNu5Sa4KVxOG61J/uiENnVSxVKfBA
CtSgPRer58J1OBexoILzY0thS6ASJa6xVLtBOAzPDCXKe6ct5gvLzJfPbVIBTlpKZbtUlM2EdYkN
cjKKaV/I5CPgw7V8qU+5bZ9Lb3Euw+2lIu+dSJ1SY1FuynPJHlTkVRE4aqGC4Bbfe+fy3u2KpWpe
qn7XqhDQNqIezJWu3ADTeNisAloFP5Xz2xAw4EYEjJXC+lH0Ho2FYPr+QSYNE0l76TxGJt14clCB
MlcYHsehQ7e79CqJY8tLAgBpYJyllwkIt9pW09ggtVtanQAT/VYu/Q8B88UlUbo0RdbSH+VTme+S
iTBP6E7+gUYEjD79VLF0Vv2AHKJcuq1u6btmqf1nb+nF8tbSHtpLT60Nc2nWpnPjNiw9XHhu5wge
FOY6G2iLtgA70DPJsIq+oIGETzN6/SNY+QRbVgtakhkSPSOwDdrHSlq0khCRurfs3GAGxtJsJufG
c86c6lSSv0g7em5Ns7kcN7gxW/S6DgdLt3SxGFRpaKelt22zpnlthPbXxDN/JucWGM05YsU0VcfQ
wxK4xV9Kuzx7Fc4RGV/PrqSZ9sKxf7GXDtvyw/DN7DVtd7504N25GSe1kMY8QxUcraulX29yolSD
rP2BDYGYVnfp67lKaPGDOK0+Ae/oYWXUHeixvB2G64gRVLv2HPqTDTqSGHoAzmKQu9jt3BW/J7zT
zktDjFNxYFobiGbN10SGRrseRurmGc1uwBT8UJ9nFCrKbzNeKWDJJRKkTTakSbuXjdWEB8C3cmdH
qhWHDNI9A4mAEAyGeVhLVxDwUpIV0U00Gx7N6pcRbdalaAvJ5KtBiM2OmsOJ1fpDbvBxa2bmqpsU
9/1bpBumM6Xnuncts+rnSRf+onVOCM0LC/nk1X31Siy8e+nGaQBVUpPPitAzsG7L1s2Z4nv6qZo0
tEIvVvT9uulTazeVKMs2TdRfT8gs57U92sGzZ3Yi26DuNX8RlTDdIz9haBE04izVvDu5b+0IR5sL
SjbXfG6d7OBj0aKhGRz1yNlUX/WZF9+Q2yV3Fhz9zejL0FmPBpsihIOREa6RCZk7oyqiq3jy9QtC
+oFA9jG7TWJyZJkKlSvG29GJ5T7Jm7NpkliOQ4ddRfUMpjJ5KonN3iBAeCuFth5bpFonAqTkpkti
61A5mXisRGF8wawnJwSCWbcpGZJdxCKGBRaCs3tE0qtPuogei0IYJ7+Y0JFPua5An8fJCVmUSdJI
SRwJ/TLLEu67OdxGIseU3PKyIR/QsY2UPHXH5UlIrRJTee7vRjyLzq7XCZmzM5PN0PT0RYuf4NCn
w/wDAiMyXNy/5ON16GEKlTZXWYlasRxUhBKwfgOEOe/Hzhth4aCB0yqL3v1uAshJNMa9q9n1GERJ
HmB757vKGFyFVkUaW1b37mbqQsJTZdPI+lqzYPlO8h/KUBarowtYIwERiwrRvkiDksOF2EIYD0uE
RoU46JAbdXjtJaLetg1etEwHMajAIgGf1tjW3uYAWhfkHT86XC13pIRZwZq+IvFXYeKqbSGG5n02
44HsPbgKW04EFn2FHxK22ssHYXflyWTJ0q/aAEehCHr1YDmQOBjhJ+Z+aCyiYdzRvZlmYniOrABw
z7GcTK8VvrP3cvL8tw6b6X2rTe+XmiUPxLmJUmKN6grnkAlFeeD/qfGMO0GXp6doXHJHIC4I7m8M
eoe6IQti1drF9IL7Hz0ey7hTUrIEQjeKFh+KgWm9K/ixilFyED6zcyPdZPDcwrgZnZrdZhDPbGAG
399boUZqGEfdNFx4PlLRQ4s75qU3+ETmWdTf66AicjbBXznIEAxK6zTI1DuD40HlOtgrXENvwZQU
d/U5hEUGHXkhlaiOKsTUsKRRx1d6sqarWsH1QLdqdHcUsAOBTTgUXkOzxYeVDj0meLJ/LIJQxuqF
mLzy5DVxsh0Zedy4nQrIDHFse9w4Vc07yuKLFcWU6c/CtsuMEFc53RjsrC6JrxX7evZGhrtDa7AM
0erHjJbP3Li1Pb23YQubvMlyRCBT2X9AQY3dnWc1HdGJoXdYMsvv+qTFjnH+Laslyqa0q/7N6/Wj
FTNHHObBeeHDCfOhivLy5A7AMwgoeHKS9D4Ns2jDIKK58pgP85mFysiwuie3LSPeZW1M5EvkluSN
933FSJvk95y90BAka3UO4NHwep5j5VdXHrSAe8DjCgmiKq9pXlKk+lP6aizR9qD5G/dHsmT7zImx
RDcrsgBGVy2S57QdYfSjHb8sRqtnm+SZiEMJPjFTwiuD6dBajvPDTwOwBPCFuK6MgeIyKDVmAVm7
3g2bu/lgcnN9GdiQvoIAvgSwhwQ9ajcLt96ojPearG4g/3vJqPCpZ6ULPDONX2fDmO+Fl/nWrp8K
j7st7NkbAj/Xk0xvciCmpzmy2i/rfPnWfgzxGJskNUTg3+OOavBmuM21zvPykcj5o1kFoHXDrFfv
yy5v3A62y8KWdBLtraWaulU/S+vWTfSAmziAyhlGU8X7nDogRERuJ8mh62Lmmn3VcGiQ+M2oupPO
K/kk5Bp1VYskUkT1sKqEKH/YRtUehqKOrgvwqXdRNlQvNZmTn03leIc0T+CQmEsUAJr04MLru4YM
W/IzYaDkbXBhePZsXCTo2A8ksI9k7loYV5wpbL9jFLdZwNRtd8XKOSv3iXIZOpFDEl/REkQHVQ/y
UI6iIjzFj72t6YTUoVOPZiKEAFRurDIDKxb7zky2OFQOPLBFc5lly/axh/AKSck3ixMZIvOhAyNM
dWN18d4RDc4HJ4dyPxBVex/wZB4G1CAfbjET70KX3fIdrAxFBwHKDwIx3ylLzfolGavpIjGtjFKV
C59MC39el2bj8Cc9/tjBkMWxESQVFV6A2S+ysOKti7SI35lr1uFBtlFwK4uMXwHBlrb5PMTxXedl
v9StpSw+Lhm77DQ+GXWE2mOCKUHcG8EYrIFNaPqTIR4BBnj3CyZga7szsYzp1KkEUHFPQQKgs7ls
Igf7BGoNNnlBo0rk0JVYk5QTYf5Jw3i5lJE5Huq24a2hjMfUNR17zE6XLTfSe5QohMV55Dc+HmTJ
8o2RV2ojmW594gScFn7B0ALxTBoVAsGPiWFAnoKPybDDI35I0gPIM/7MXJOoYraZ7VJGZuVWdyFq
lVQl0YWXUJeNQVJcY37mJDEC37sjbUM8Zc7SU7TA8DdAPCfSs1yTnEag6Fe45BemS58f+kQDIEMu
W+2CPBufbYmAdA/NuLgwqt7/jgN2AX4qTJi5Z2MSt+p6Dl40U0oKQD2gm/jfMCtvI7yL/1pXhqqL
J8Bm6vPPZ1mb9+w9/8t7/vkXki9/N8z6/1/86yxLy28ACvkncTEq4djLzPXXWZYW3yAxKsQKJiop
hab177Ms8Y0/4SpQYCuwVSwTqN9mWVJ840PD1MkRjgIZadn/zSzLWzRkP49IlxEbDxJKeEw5DHWW
UddPo6yyBr5r56a9NePol06rG107+1J5j7HPiEkgIQOZPeIr8R9Jw7krZ/Wm6wAtxfdwYO9tGsHR
D+fnpFOwK52daRjb+Ip8xcsWKPuoMR36/XU4iGeauX3SBrtydvbxXB9ISStCf2un5dFcqODQYjBR
xlV+lcb1wa7Si0RZd6p2boDb7YfKvrN984bVsFTBxwj3ZSq9JSTgwTXKh3n0t6zzyf7COIunO20/
5vRhWuQ+2bx3Fr0Ei3xduheYha7M0r7J7fG5tGzAg/lJOWJbTtOeLHt2Ptjvpf84M1HbuD5mDhUA
AIhvM58Vvg492h6nPsx4ytCupHcMQA5WiRoqcno+od4jd+drbPOSBcLeW766qLD5uTSDRmttqjK7
suN0+9OT9w+m+n9CG57fRKCwnsXDxFPDg/Tzm8gURCIRMOxtWlWbAK8+zehVMFS3kJ9udY0kPCT0
j5iErdGxAuOd+dc/gP3HvYJDuSm0EgoPiC3QQvz+B4gqyk9PRv4WmshcltGV29U77PQQuyAobJNQ
EkqbqH3nzzRK83MPkugKcbRxkSnSDfTqi4zyejerWq37xEImYEJG8ov5CiTRoSNsCL5LYFwIREjZ
TOSm7ZAnt8+HyVuxymCxNgDrsrxphXgYGrpP4LVnHauRKOAQxsWWuQRgZlJC8VXedTj5cRGhz5Xm
i1XJo09qkRt3R6xz1WVRlcHxvz9I/zNE8j/9W8sG4keBnynCpwPm97eNxOa9ff/d/9ieD7g7jMLT
/VfDAv1vhODlb/6nf/iXr//omFS4An96UJbv8NtX3rxnCHeP70Rcte/J++/Ox1+/6rfD0f3mOIye
BXspCabG5fj57XAkvhbjlXAsBO7O7wjJpvsNYS4bLDYO5jLM53H/26AfQjIrJib9kjMVKe5/lV/7
J4k6nytNFh+yAv4leN+/f6oVmplStx6BRAQxT/l0q/zkF9PN0YKRdOS3d/C8fwHwVf967/5Tcid7
J/7ln09ljn3uDAdjiEJ6xg3w++8chI613PPdVvle/eXbGkyFbds1jg2sdxdSzKgkMEUri60sxfjY
kA9ykfYhEVsm9hyE0+jOkgmVxSpPXPe1cKfiGEsW3zQ1E1YxpC8ekMFmck92Wo3ItETPUNjx5Tqs
rWI/q54E1KBVu6BhG4zwjXlOOgVQMlR9OwSp2nBL/UB8kjPTgErmWcSyGpROusrvpyyj3CGuQxlS
HNuQCQQQi/jeGk3FCm7srRuzMMwTzrfkRqNI1KtuJGDQcuNHpKF8P5+B5X60VHY3OcU2KeOr2Iqb
a+pLfgKM1mRK4E4a4UtGfPEwRck6K6oeDaFhP7Uageq66SDqseBGGUNztjZJhOLyiCjESsnwQLZO
vLLSOHgmotG7V04/bn3yFSFAFqRDyO5uwtC/8Qs87GQ9MUlI0DbsSHy1GMz2hns7GE37iz/CwGf9
4KGCC+LWI71sQGI2DcrAWo5OaxRzw38l3lFtfAao9w0cAsp6e0pyitYgrtE2T8MeTmV4BA0+HAfH
yK/oI+q1ZTjqZowy+1ZEM45tSaDciQtF00w24ipqsIl25cjWBAUSwbScHRzAlW4vFZ0/04MSjkBh
d+NVDxJhh46RcUAdE5cZtfMRB375VOWu7tZV2RD/qC3cxqyo0FK3Szy4TobS2Hdu7xUnFMDof0Ib
pyfPQdeiKic9Y203pdeCq+rsA1L7aLnUxfycpRJp98rXy+ZITibtf0k0wS1/j9GAHHLzyzE0127Q
9eCqkLyeQjXgdxZIBJx1VxNj65hGe9Hh42ZOmBdxvw96KC7MzCkk7FCj6SoQWT/TO2kkP/GkfEaA
uU/YZOu6K8Vkl1wMXU4XPqEezNYLp7wmLbr9Dl2VBympxGtAQO0XAUjlD16Z6L5Jcu9WE0SKfGFK
J+gvdhe+In9dNOEdIU0yzpkKKESoJyU7vsssQ/Ng+YmH6AOMxXds9M2lmmM1rn27R9cWQdxGa2GZ
7FaiUe7iJp0eZDFb97lJisVmMGU7b+KsEgtKoh/Zomg0dnEwlHe9b3rfG7cIX2rGdy6dUV2gEmZE
tnG9QD2j/IA/2HVAA4gzGOnG2uZpIN5YrmReq3fADeyASm0kG/YmylkrKisAfWZlfhlcfw/MSrLn
3ol9loKWfs0ZmPYLYgBsqBws8RjQoHZY4Xq2QeRaZA+FquC40JqhWwMCxnAxVjBMGxSmhNBDCY15
3VMDEsOoJcsStPbbUEh3j4oUawBKCwoCyL8HmJAwHsMkrO/p/+nQvUCkxzlJRhPrgM8pkiDDAZqU
DgZQq4mm3kzc5DmeDCb7cJLo9xhQFT+EqHNoCSinD3NF2hsFaawnTkKpLzqk8ESbdBkKoDJ26T+z
NDzhf3A6qDCOTtbIHoa7qGAgw1sKg6QEfbhSbqm2vq3qZUMabuzSHraO5WR3KeSg7QyJVq1KNVav
LN2YqYwcQ28DquLvHOa8oy6zunDVaBNvkO1mBtiEPoA4FIwlbRoiyRGJLMZPlFgjPyn7isuO1Rtq
Izf2jDXSHI6F3iekc5MYc38zIAB6TkWNMwCrApMUv/dkeRBwrt+itumdNQZQp9wK08jtzUDw53Xs
ye5kOO5CAxgd5iE+UtStP+T268CW5JPRD9HfRDRzpEfCI6ullTVBFGUaknEZuMz6LkzfkBqarJXc
0OaK8FSIYAi3tDfWZdErYtyb1CKzcIL6Q0/fmXy6wEtHaoM213hHUTj664mpUoPwiqkzy+oyWg1s
oHa2hW5xM5QzPCDfyg17zYNTwzJDZogoDrFbsiajxdtUDL2dlZocqGQuviygtLXbLfmXGV/izpdM
ast1KV3/miep/q57AwRcUuvnLq6zyx492nGOBQexaFR6UGRU1iuy4KYXungOvcCNhhvQE26+zRJO
6jlPFBSvhGUkdmyb6SOugIcxkYvWVCgiqEqBz4t9af3L1PXhXa2sMlxHeYwlRngDOJvBxOtawvgM
iuwlL4L6Mkhc5kax5toJVBokK0VYfCZzgWWya46aj97W4ifHsB+TehwyftXCIYfYVPIj8J30xva7
BlIc64oQ3Dyr1bUsHS0OGOcE9GySx99FAHsMv0mbTFeFmqi7mROGLwJaAG80IclQhMZxwb6a/G64
7adXa4ZMwfFbnsZaqn0gxumNCD7zSslgRG2K2eENggBZZmYza0U7syQ2gYMFqyA7swICOiUzH0ND
1N+HzmlPtjb6G59dyknoxvn6f+yd2W7cyLqlX6XR102D83DR5yKTOafm0bohZFniPDMYJJ++P6a9
qyRVlX02ui+6GwfYqI2CS85UJsmIWP9a3zJGxuhuEE93SN3Gi2crARN11Y6ZQGQb3YwJRLtlFyD3
Zl3zfYr7EFW8hqew9DwFXi9fmn4Vm7W4od4I9iZj2AzAc+98tUQUvU1pkEdLLarRnehtgf8paDdo
4kU3kFnYTYPZAxIIie2PGtwaVpf4itaPCLNAUOUk7nXRTJlfdhVyNw7T1LlQYTjUS9y25rDLnAIR
VjEa02/xZfuDkbXcBFjbhlZJnmsKAs/Lvnwg+x75OPCphkjAtMZ5S96ZjQHDPdGRij2MkTnHjIxI
LuvRwuzASZK62mhQKh8BbQOZemxWAugCtnndfan1zjhQl86UeHC0sFkGNA4SrVVs3I3aV5oi6rt0
MMxvLuyqbOuoXGYrD04Yjbk6m4SFKZzuzQWQjAgvnF4Qh7Tca9WwwwBo86wYumkYQKQlxsvdadBE
uZDSaLho+lxoK9UFlwVqd1DKg+hN80F2NVdUrhUFGyG80EtTZdlrMhUXiDu5LJcs8NpbQ4MXIzCg
rI9xU/QEVYQ5XNhx3Oq+Oub9CtE2zDlDY+Q9QoIf9/SGK4ANG/wnWPTxe6aNO6c50+7JqOccUIZB
4SlU7NJeUpOWPEM55yngYahkjDIp2g1QFNPchj12QhaqSd7JVKJZjtRxt7sxQEdZcAnIYEkoYXal
GKpxrRbZ5K4ziSVggeeNwjNhFPWus3Xnex7gzBzMAOhWmvlNXYEz7FD8rN6MHpiAA99RUDcA6UQM
onMICr06NkASB/ABcI2RzztNeRm1sPqqWox3cSBKUwEvTFcj/gQ3Z/oKY6oNYhohp4oXg0ZyIRLA
GKFtRdSrkctWrNGnWLXYhp5F6/cIHfgqqZBWJP1ha71tstVsZGHJ7YPLMbCoznIEcQm3yV+8iUMt
V6JBP8VsQupjDtigyLxLRzQkhaJBKvyNmXM9aWNcrtQOuo0yavmZLiSfHzfF/WBKHleZYUzFxm2T
8SEA63DbNl2k+vFkDaPPyKbVmGRV4s1jN/hiEhPh4O22Ub4sjUCdLeqa+2a4bd8sJyWKbs1qLFli
IT+dMUejQU0/0WV0rkIm+nSx+hpjqrdYcQa/mur8Rk48VBZVEVRzB9ToUJFdhLjMg64b9C0i9sAw
MR3GvcmFyKY3yynwHVlpAbTDOSDyYUQsY0Wdnefs5nOf2QZxPqvJqA7TbCon01q5LseJgjHHgGaW
OxOxw7pxVhJ7BPDcBEyvVQuJnlTYyj7NApJ6A5YDyUWMRFYGPTEEg3I7d8FCmaG9ND2acqnV0ATD
ycZFHVc1OyTFHPlocYvdaZRvrivCSvZKpJV6GIh990wz51l8aLXZwyhcD71fEdFr6oRNtKgd6IgM
cHK2iGRPZ6eQBEmjMqy/lWQhv+t5WG7lSNkwvfXcowUnY7BWRoNv2CxDdc0x1rqgoZAhhUHk0GPe
rGoHL+zZHnokPRs+ZWRCv5cB6rprMoplGS7rq8aVSb/sci5DMpYTG2yhcMxpzUa9ZPJRa4fMhaOz
hlOh3jp4YJk9ZK8wZnAlpIMbgS3QnHluQV0KXHk71PbMP2ispmIZzikGWHcf5666DxpMrTyWrXTX
JVZz2Roh6qOZmpLvkQgVk48q2cQYEAmehRY+/zL5buM5aPBDxdqBU7J1ZSfFQXMpF5V1uct1fTof
ovQumgjudBy+VqWBfw1ExyYulc7X50pDqdsXLTfARazg5B1tGg0YCqicG9h+NGXf0pPudOlKQNpd
gEAA1SeYSAw9FMzUgE1f1FpxJc0uv8xB0fidxq4RZ8RIZdGGc3Z2LAuKBIA+YwEcQcmNlLfQugDJ
rSizrWBhWybsL4mMysvCbtR7gM/Uopm0MflENR6KoBdYmHVmhLbrAjFIxrVVQLiOlEH6UNXsbWkO
3i5wAjg0stKZpFoK1iUvqOODpqUgcZrYnVZqkxXnESrdfuobaS5LyOJLBqfFq0trR+2q7Vs1N6OH
fY+Bpi+8r6XSu3sHoM2jXtvhd5qONZz30OKaDOBiZwqVIGocRNaKvzFVLies885yMKqBHW/UVrd5
wxiZwj4qz6Q3arcGXLgDFj+meZ5SbR3mLHeVU6dPgVAnudTVUXnrhVO0T0bKMYgNQEwTcREQ29g0
CahKnqT64DMfD9VdDFz7u8J4+ThqETvLPvJYwJKBWPBCq8ZUrrOe3WRKAdEVvT5ustbcWqyFJZmf
RmpFrIwoIoMsS2OnQCqTNbNykbAxb0LuQVA0JF4/vFB7mM48djre2tcOLjzV5SIOVDgFChcFrA2K
oiyYkeaa/lusgXrZmumycoQhFkah2U+dI7XXyor1wDd1Lx19t3U9poqUgkMVl224NIqITbTECfnq
hkZGs0PPzIlKpvORVmOHMFLExlRoif3S5CaVnWZYx4wtTQb6wjCu6aLuc/B+Ko/EwAX2RropHJd0
6pb0YICVsjZxHHA4T7Ki1xdQJdUjIJ9qm8G0AQXlUhG+LmE8vnQjs/TNv69+3pY5/zupln+omCdl
8s9/+0fp873y+R+b13IWF9vPf9X/jfqo482lV/88Qzo+p+AJvsvX1+qDQvrj534qpLiaEX1wstsG
LIBTU9xPhVT/Ao1ChTYAJuAnveCnFVrTvnBGoBPLcChzmmEVfyik7hcmPRq2ZSpLHH2eOv074yNj
Hg/9KVTOYQKSEY5DPMcG/qXNOIb3kwcQegFyIQdPW4KaztuNJ93sGObNU9cSXka49FMbJ2ICbjFw
kag4uNyTiFKPZds/GjL5KqrmHBfIuGEdFNuu7i7hRKHO2diQSgHwD2nKXDZW9ti5LUFLL32UnI09
EOJgOnQAkTgXkamW9G1cvPs2/mau8jE+cPrliN1r8D6woWuu+emXg7gbddNIH8GQJ75miXUavBVN
dYnV9zcDlM+vhNtds9B8cTXyMDK9eb7ybgoXKqyTfZ5z1KATKA4R6QqFDgFo1VXo//qXMv6iapvM
aDSCvbZh8X+69fG1RjuWuSIhVRd2/+IEtQN8rngApc2uFuJ+0JeUuts9ddi1XfmcH9olLYfoumGN
H1ST3XYS1caMna/8V7dFkZ/hmZx8y2oeQ0UeqD1/1pFNrMr2Lbv81rDRXyJ70mpR1MfRDEmfW7EE
hafuSWm2O2yJ4NX7dFhBE5R+FIzYm6avdR1zCHDYhqZspH/9Gfy1i9C06YNSGT0wsbKQ2j9+BoEF
fXk0ICeWrruJmPprOUbfKupg5wUbr3yscvtZYUuvR+z4eHRCgsi/Z0r0m4DK6YX+vH8Q6E3ycbMd
iGmG7uJf/vhGxgjrfB5asDi7ucmmxtTSK86jG7aNP2jZSybSA+2EizjLDo2YbktrRBcknW5UWENy
T78yRHOTDJiSrHpjhs7zlIRP+aitp8y6/vWnps9xmfdvlsAQGFWXcbFKVJRHyMc3WyRAJNNuiFaq
ChcQ8zTmYXkLI+OmVuyzqotvwUjvEmpTJ/qI4lq9VyL2PGzVFxGpomZKAAeCaus0YzmBqUYfvJVV
Y/5mfPKXb3cONjE1wTDFrWTxpPv4Pq2wdjh1OgqFxtlNRYHUWubs2Ws5XEhLHLDUc5pN2Nabdodb
pZme+nq6YYrKmDD8zZuZP5NPn9n79+J+iiCpNpGuzMkCPyiQrwDUY9WCmUFnq6tvaAD6zcudnkmf
Xw+hXTXBRTO8+jzPdxCjXXJcnm90WOhEiN/L7RpKsSVXhXkDt1GnbTwv/b5UoiXbrPgSXWzHif4J
H59BAiJoVyH4gAWNY4+BQF6EMpMn7S0w2/SgR6CRReANa5IfV0Q7BS5EgvDGdHS71txibEPq16hW
bthojHqpgbgVB7I5aClIyCvTrI9ZTb9IQKoTw3DbbhGEx1Vp1dPCgoKJPS00Vp0xXf766v34iCX/
xUWBX8ZGnScaBEHs40XByT/DMM0XMdHDM5nhOqnOqaf00/zs1y/0N7eJo857XSpFeSHD+rRsWJNd
o3hyTxuJAzI2faVSjsOMW7VLOiSF77XRQzLIG7MG3yvGa2PUvwY0TRCtDJ4a+n4Kq4WbyMxNnWGA
+m3XgelBKfr1+/zL0N6hR/j9+/zkGpjddaHO8ZSpl80uWq6RwJKlmuSPWBfVhaPSLxFVPSFwhWxC
NhRnzYC50q3qx3DCV1rKSTlnDqWshoGwvgGN/oxEJ4U1IGC2VuEGm7C26f22m/ReSLNcVnV33pc4
J8xKkIPpevLjekV9g8cL22oPPh/fxSKoTcxTEkgg+Xnq3PRObAqzfBi65DmIKp37SI5PoyXugaXa
BEOj/g2HMs2YmPTXgajDA6a5aZ1G2f2vP7O/XkTsdiyTXQ/LNMe0T3dz2nlsN4zC80MrOO/oFLCo
aIkNSHeVvv71S50AaB/v5NOeg5kbHh9mwZ/W6SFRa9Eapef3+mTsBf32U1wZhwp1/j6SADkweyAm
j2dt+EbGA8GCgcSCej+mxF3Z+FAjbb4UTtOaN/7mzc2v/em9GYZ1al2ldg3fycebKUt6LbdcSCO0
xe/HcO1YymGq737zCXzeqXCB4gzgITaH+TTd+fQJNHqKPo1mvko09MjBGbYj5cR+YHUbdM7SH1tx
LcOqes5q6y6R45VFg0CiEtxyTOjg9TQ3wjZxsWIcfOk2VnTMFAwkTeCYv9lQ/N07tV2TRZHLYvYf
fPw8usQAuWVBG3ftkqdKnK/7JIeBWNGNAMZhYUfOGv7swdW73zzw56jhh2/CcWcDhY35l1XZ+vyw
6XEWTSVNf35eOfdQvXjEwODySNcW+nU/UsvAvPY338vfvSaOMd02PVZYnMQff1sPVAEhLMvzvTrY
5DqRHD2uhn1lOtCfYrb2uXiJ0v6ujsznJLafdcakUDy+AXgLl5FSlufuULwljrHTSmcZJ7e/fn+n
WO+Hz4QsDfs7NriOA8hQm9//u930oNRaqTLB9luqauIED7QVrAPoFItJRjY+zik7mFxE6LlviRXt
xWQ/tbQyrDs7+NrUxGkS27zWZf+WRBACBhpPepJ3ShpfSjvdVJFkqSpx/lflC5YQFw9ouO5DxduV
/PHEwHCfpKTF8qElri/qdWqR1yHyQUbiq9aGfkvdLJrJ2kSaXvVzV9yvPwHn47GMxQ6+AscWXL0W
9473eX9bxHHHaSNy/BZXu55bVxOdYfBFFBwBEIuymb7SWtEZvFgK4QCXZ6UFWm7M2lUXttddI69N
uBlLwMnuErbDctAbFni8F26uPjroQX7utWjwRnMkT9YtvJGHdy3JqEpqGp08PdJ+IP04CJ5di9S7
Hbo3veF91fT4TAuJMGX6rklYDRIqW6SKujHBQwJPXAGcq88bEfs9b1RT84ssG45DkhzTLGUiUlvP
fdf5ioFimxRy03X2WamkGzAn1O55KYGLAs67iQd/NRiQpRRVW6hSo2UpH/xRS4d1RD2rMTAV5I/2
ulW9yCa8KLNHZ/JWcff6m6/i8/3pGmyXuTU52qmG+fnJIGy6xmA1sR/T6SLdWs52pokxVCt/bv1+
Gr0uf1zgPwre/xBNPv3rf/wnZJb/lwSU+QHz7uP+q8HstXnOnj9oJz9+5Kd24nwxPI1VSlNdF/bA
zCD9w12GoO0ykT85aI15afmXdqKjnTD+hdUz02U5P7zXTnCk8XRnLSIUxeHx39FOuAw+XxuUlrOu
q0BQeVYZ9qcNmCcSRcLFSVcGRRp2UDLUIiGaxcsIu9uxSDAABarQYZJM5VbNjY5SnCYFFZt71VmU
Kt2DKdm4Lwo3Sh5hCOPrVJkG7rJAgxruuanr0InTFXB4evdCjXgm7HrblvGxseryxZzmw1CBQWov
VBt/BkVnol+HIMvjpTmRol51SMk0KMVVMvgJI3CYQVn4vQCsQF9s72Ludw0oKSCDKcddjP0wFAeJ
PelORfFOVwXT1iOsw+AwtXUj9m6k2g8EufSHABfrbRsp8qKcOlbJfvZI2YUa7nvNtefa4Kh1gbEJ
0iVaShcpLaC05ihqjNkInlW/1xnB0dpCLyrsDJA5N2rBFHqdph4RCfpdappgQw2Pm7RUp6C7JhqC
i8hpxbSyoonYGl0ABGPaWmbywu5zpz2y4HUtszzyvcuqTAmsM9IdegbydISwTuVwr0mBHHVkKVCR
8diA10tUa1tGLVZi9BaGk4Q2R2ZXej6zv/Q4WjOuyjqSB5yTfOmB7SOLXKUvdDBP1W7UBOWAY5vy
AmZou49zqvgiVQJvyzdj4iZO+u0YBOM5XgjvkjWJ9sCYZPWwalu1vNMNUCyLKcmHYGOTOqCIaqDd
zuyb4V6tUgfSoGq/oAsbcK1sYUGNFAMfjRu6HA8lRTcrYbX6A1w+8cBkxezXMjPpM3ZVznbQ55z6
kOSiuKHprO7wqNQ1MEJGnHJnDl1E/zC1Vj5APpRn66RCi1mQTmZpmnN4fAWDEL26n6VrpHme8zVZ
Lgdipi7Pk1nm9mbBOxSaTWPErIIHE80DMKFmdbwNJo/GbYXy7Pqkn4tZSseubj/VJ309t1WDUjJK
eCiAPGnw8qTHjydtfjzp9OKk2YtZvq9PSj6TcPIk7jSkmHtmrR86CLq/WjXizT5NA5D06S+JT1OC
vEo5sOjz8CA4zRFUowiu8nm4oJ/mDHiWuAcpyWP+gEmUWUSoM5aoiYR8F6dZBS4gdcmJUJCqysBj
2wtpRi5OZqPLbzwvdv2W8W2aLHqAmsyKma8l99XkndNkOKwK0UinWyARVwdVx3chHHuLKV8mW7VV
k3uQDOrGBEy4cmJzOkLezPAcMDmpBz2oWb2lI2eMTqddaQ3Vio00UE9bgyqkXoqlZ3RVsjfpJLgJ
I3o9KavoN0mA6WNHmthe1GlinanCjRmBgJuWvIABHVQNlLj6ZrQ5ZdC91kMcIK4p9lTApuPc2g2v
th7HnpC7MQ42DEWhZg0KY59g4MoTqoQDBQarFIX9LSVCDKENZEG0k2NWTBdxmmnjUuOWEXTPVDYw
KzccmJt7Xme4O7KuYrowQsZyZ4qiJPd0BcJurI0OkVYMDFsTNt+6cLaw4HjML4I2cvFgpk65BjdU
P5cDlTytm5CXhZ2E6WOBq9DAeSA4O1gWv+3if1iVN6qiEvUqzYeKSqK+22hVlf44Sv2fXrb/v5uO
sC2yWXX/eTpy+5zH2X87f/4u3i/wP3/sxwLvkoWxZrKQjsYGv9lgp/9zgbe/kLnRPds2VMzjHxZ4
44s5I2LUGePNMmPp7xZ4jlA6P2XyYLMMQg3/zgL/l0OhZ5Dc4R8WrwYa7JO229QGydbBblZxSKw4
wJ6QKvUTfVAh8Te0jS7dm+1Aim/uPHr3Sf3cCr7nPDEb+rS3gA7o2FC5+EwMxj32J612UDT6GR2o
w9ocFAw6SKzK/LxuKLpddEw7F1OW6DiIKTgXdAiA5NQojR0pdKVFApp01Jls8AmVD+e95UKEmAaL
5uKJGL0VG/u68eZOpdY7M+LW9UUzsq8NsIiNWwq2/KCpnCtCylZ6Vs1YPCCwt0bE0BXJib/QmUqg
IIPULsxSy1TsJCT1YfDFLPzdsqSNY01hNSgHK2uNc4e45a2m1hiCqtyY5iyyftTdVrl1cGqRDCm9
C2mAHp2zAlBG1WITK8p4l8TYVbFPEFNijErJvC02+qhaBy+l7csCXrAjT2gay6Gh1X4xA0PSrenU
+pFmZLul6SgWkuydVRIl4XHF1AN9dRPGM7ZGAVaH2Xl0n0gJwdVL9Uq/ZjuKia3NvY6pqsKnhtNl
O/ZJe+zCBvBYWkf5VW6E/SumL/VrYbYtJnzs3uNSnQp+lGVRPs4JV4pdCB7fFEb7IGrFWvUgCjA+
dQe3MA+UrlZbjOPtticTuAEk/GQL1eMxbQ62T9fJzKNrBa3pVDfHBzgkA1ObfBjOBUBJvqw0PfRQ
czYZm7yNzmaAOqPaLY8FM8NdlA351ugjeRti+YZdIkMfjxaVrK2rrCbB191Sj/GMKQaDf1HR0O05
+bBJFe8iH2t59FK80mnVVGcGJ7MSYQcUiYR45iitu9VoCcOvxtHVHzqhHcdYRhV2oRwKcSID6ouU
jK+/oQPWE0BYQwcAYaHo3ro3mTPZnWgfcJK4D06aqmcV/XXNEFoHV+NU1c7XObjsbFmTLjkzRgJZ
PRRussWi8yXj8JWhciq32EHjdK2jYcE32N46+oQthhFWesPoxdP8fh4blWBhlDby07ImL94y0HxK
XGFo64rUHqYgoVJ2lbY9GmWkSYvz/DRhIDakzjYKHjbR9sIxvhVm0GG/K7DmOZDJN2PhskM0Aud1
AsV948jWu+u6FoLjGAnlKYn14UhKwbw1UsRsQBdD7YBpSz2KjYYeZY/6zEDOUTtayD2LY7qkDDlc
DCkU2x18R/mtGocYm0Wi68ek0RrtCfjguJkca1zSTOHW3Nd28q0dmuxSshgDuhF0LMW6RdlmvWuL
2KJhXL5NHYWFeTPIdVoYxhu9r9X3GPT3dgyt+KxORbSbGrIwWlCRcg9roz+3vYhtihVX3NSD1t3Z
UvdeksAIdvQjTb5i0S1SgGQAN9gS103VOql9Mivt2aTBtAdh1DwgptV0YUvtXC0n6zmY+mItoG28
zaPtleQocF1gTrkppac95/isgDZMzJejgI9wcNs7WtrLTdaTkOgYrz1GiVXfY84w7hBMzF3UyjkZ
MRJhsNI+pYNcpHJTwZ0i/VtkJEcY+GnNSxbrRXiIjCZs2bFkrnmnl3GJGZyffKRnfhMkY/QWBAQ5
tyZbhYm2PauctrqkRmzRxQlTDZsNB02VbFysKXf9RLA9p3+ajegCGx1kX03xmPTRevXMlUYpaYE3
lweS49Fer8Q8jWGxsx+OaPtL1g66d+Gz5c9Xwqkd7wjsIN9Pxqi1awqPEDlcBJtdULvak6VY3iVm
vn5Xw7x5AF3RINcqvVRorJUxZfVBz20DDzN4pgaJytCg8+QBBo3EPl10zg4rJIpmDRPgSsOx3S41
A6taEBI1KJKhOu+aqNX3Ue56q14Zv2L3LXR/pP1wU/SZclMIo3qtg7HfgRmJVtLRsaKqQsBEQyzq
at8e8+KRix8DXj6xnwZkknqERIOOKZCwQCgxssMotqRjinOZwBvAGEVW2teh6nGrdVGqzfzOgkgG
Cf+vSiFbc+WklfnAUUB9rGkKxM836S+x6PSlYU4olh0tbPDD2gs52N73lpP1ObF3L9kYHF+YA9vU
fEJ/mVHX4YC5nv8sPtRdDb0AeoJxSy7JZrdvctMvSrOrt2PS8AZoJ0gpMogmiQtLgwDOZjPJFdLk
aVXxzKQIZcFsI842oOI5wgWhJcAgcbIf1u4pZZPbJVtUrFYtZ2piOCw9tOBxjMaoXs5BnXSO7KRz
eIevDFfpHOgxU8Sxeg750GlD3kedoz89vrVikUWGAjmszIvLmm6FpTUHhqo5OqTNIaI2GKOI4gjH
uEj63j4HNdssQwZXR4xskqcpLQm5V0tCGlDhIL/jrlsycaWjy5tDTApGBhvlbj63m9jh5htdYZPQ
NfoqVD33e8I8NVyKkZojyl299q0ZVfdiOqWn1G6gTfSUqaJ4ApKZ2Zs+yJ7uSkkBZHX2cMmEw7ue
Uhnea3NOq5wPjUGj4hKsIp0mzTnRFc3ZLmqFo4sWhZ+T+5z9oiqjf6E7N+WemaNhOt74YaFFtjpx
qDXUhWFazRnQPLwIxSprehZkUbcbUy2JnTl6dNvPSbQeby7nf7NOz/VTUi3OjHPzFF+TjhJfDx2m
8RHj1QHDwmqa8249fHH4uT3NsLAb2JOt4zkdxwb2hTOs5UuCc+mcoMvnLJ2ZVLwePzi3s+fOvisl
qbvU1pc5vVRrE2AlsdakcC9lhBV1YbcgGqhumyN8pV2Vh3LO9bHKyTnwmhL3Y3pfvkFhmM7HUxzQ
nZOBNnWVOI0NYNkLSbce4cGIpvqFDmF7QTdS88ohCsuX6cbdizgZwfKTKaxv8Ic5s1MM4C+z3JoU
AQayk5ksg7vQLjyc63JXxODKFzKc2K2lJ6XAHOtDO3ZUJGKGRUpwTrJCNSsM3aw1yJoqa+ckQMxb
FUp1T8IEGp4ZEwBHr5hm5cKEan+vEYMM8RPG6QxirgjN6Oy+Vs2sfdRh3oJJO0kiOd3Zl3VbTefA
gfptM2snyayiqLqecFJEWRlOIstwElyAAeGWDYbYxHNOLyhf3nzWW87hqXhRW2nz6p3EG7gjCDn4
lMYbMkCzvNMSLoCUNss+KmjAo1C8qF2NYVkeo1kh6k5iUXgSjvheEJE4fCIoaSdxKSZ83R6bk+hU
nASoJlQQozAv97AvQmUMLkLElMKH9MW3Xp2ErOQkaqVsiK01mBH9pj/JXoJ8nbpKel3v955d9+4a
wyebjjLz9qJ3MpdtjzqwA7YDKvBGE3WIRFfLbg3xrZplOGcW5Lipk36vmY1xoLFtOE4n7a6fZbyx
CvriwPkddQ9zTk3cZEAx9V0qWtiyVhyjpyIDn86gdvADZXLIyKtso7BQF6iIOieHHg6vjbrId4LS
GCFmPWRZn9wzbejj43RSJa1OhrusBAUbNbXyqmpJsE9PKqbKqrIbB8mjuJxlTkPOimc8i59829UZ
pv8kW06zOEpmliNIm+kHxvsgJq2gO2IoQE+1Ttoqv/oKgJYnQOmYw3kFL4yav4goBLoWqTZqVGvr
ltIQAuC/OY9pn6VeTpkexgOHwAGdPqbJyff9SKrQRSey2OxWAfTKXdmF34q4uKm16tHw8huqF1hY
gQv4bDKf2qSfrn59HpyV5PcTsfnlcYW42GE0uKrqJ6U5DVo9T6XSrZqgZZA1VVAWMMf8iLn/Y275
L26m+WXmHLehqbyO9dnGNrZTr8vJBCRE0sFHcqvCpQMTyt2a0dyvmPYV7FHdK6LvBcuT7uvUx+Nq
Bzz2SKeGtRuVQhztKu+uU4K7Z/NHRtJV1enpqMZHXeegAMgFf5xgXewu8U2WwX/pMf+pND97jdl9
9s96zKX4ztj2tWnG93rMzx/7qcfoX3RC+xQxYK3jrP1Oj7G+YJtAXfnJLJn/5F8DF/sLMF0sFQTe
bYL75p96jAYhBSYA+o2hc0rk9Py/o8egBTkujlfH8GBUUL7x8R78U89TXOtrQHK6dXGmhqGg5Z5F
BNCkGNZUAx6rwnh590n9nR7z6f77/NKf7j890ebDaluvqDumHCFqU0YL07ZKg2+y1tzfPG30+Td5
f7vPlgmN8ZZh4cw0df3TADwJ+gRnWzHiQkjNfVgH0CWpd/IHV0/XbA7AYiXJhm+aY1YmiBU4PZJ8
pVp+b4vHucN5YU7hfZKnlwirZ1YyLA2RWYtODR7qGs5uWndINWVy0AyK2n/9WWFv/svbZ8TmuhY2
1VmNMz+5KfSGwLbdo90QBGNsbRD8X5TUcC3q3hxXSjexLQc577OXHC6ZosU3ZmBd6EOt4pVBdFFF
/ZhOKAGJq1LYXBwjw9xQ5PMtdEj5QnDbcZSgZULy3+o5WnHhAn4MpbuhABTrmjvWO7bC6q1CBTOB
IxAkpZL5Yx/SdA8VQF0mUUxqPbo2qRsPR/mtZTSdEo/tiRkNQd8twzi9cqL0uiLubdbfCciIBX3k
T0M8TBtntEe/M3LnrGw8zjpale48Vwi2ZnaBKdCm4tHllxkofTYbzdjoYAJu7VS9KpSMDjCPVzbq
PjuS1Byfk7xzNuwQ6Q2KuuagJxnpnboAqI8zoPFNTcQXYwNxlObqeqs6KZx6IkW+xfZobyoyOLou
MHQ2Ae2l7KGGTXlb7Lu2dJ8MVXeWYRGXF641E5+9uUGOTOwTJUPeCklH/1ZZU/9aiU5lcHcAIijP
ORMAaFPdtl0nRlquLVuf9oXgJUiQMpkqAGsWs5AQJ9/jsLR3pICgvOm1XJu2dqW0FUzfMdoHafY1
dqN9bXp3gBjpH+Crsdqx2WrkJ5ZVAs9Y5kHiQ3ivz6hQWQ2ivCW+U/yoV/znZY0H0IfbCSySaXIL
Y7Rn6AsRhD9/5yfxqKGtq27UViLLCrQwayqBBtacPyllD6sN3hzjNp5lm2kWcKLA0ojGuDWFUHFN
aZ1j3A16v5zm0i0phPs6zAqQkarZprWCdml7rXodGWX60NZCnDlDoL6d7qn/GjL8huTFE4RrlJCD
bjAI0JnhoIP/8xJ3fP7+nEbvl7e//Qv+HD7gMTZoQ/1R9shD/Y9khsUWiPMWiyHqO9fLz7XOcL5g
neZ6wtE3pzxm3wGz/C76n//d0L/MkwwqJdkjcpTArvkvdM/PBeaH2SN8Lf9mwSEC8uGipbtjZoqx
5n4S/s0MW6KWdvSUSCdfM1f1gFrBn/QwbuZckgaE+oOjFO5GGE27VzvL2ZcQHJELbRLoxPJBjXJ9
MuF3gC/d85gQ563njvcM+DyOPkBkq3WT5inpWVl713mVtFd05qHEOwlhPhJ5ExDHRRUSa1hWPf2U
raEGJfDimj6+3u2VCuhqaZ61umXswYzL5z4Yi29VhE9q1XAw3qBaNAAxLASwJTqerZJv5LHTjCnM
ADyRw7gZ1U5VFzpHCQTLUgnmeWNkJj6FmEm9T1w7vhoqx2IRmJr61iJ/fyNcsqV2KuiUohnR/qqP
aX45DNqoLIdeT0GKJlOWrfWxxiVG0Fj9Ss1Yaiw8A3Lh0ks753oo4n7u0TL6l8RSBggEubnXaIy6
Rm8rVrUb6+zmE/GgBo11mStRfo0ZygY8bnpbWGfTpleHYhUothMcEZnpc8H5vOKAOvig3xWXQWmT
s0XQRfQy17xHWyVrI2+V6Tbt42zip0Ol2IR7g364USE5vBLnYLQUhFX9deJUf+GJEWpb1CYBRkAz
Ce8ckyjcQoi8u4wqTyVThvt4QSkWsAcRMu1NsziEfR/28s7RbOW+9mJiD7Z01DtXaOj2HC7HdBUr
mXrp2jz0E03WUFjdegm+BN0LywEMdzKySBMVtXOrvAq8A0//7pgUnOiYzDbF1klow9qZee1BYdCK
jlFYqjS+RV/5a5gHw62FN5gKMrMLiKIzPlk6gaADtGpssrFlkWV+R6PwJq2T1ruA/IlKDM+WyJ3l
Ec9ejEpWxmdycgYmzGNdmhyN4VSvc3NyXgssmtAecYoGLB1FNa1waWfaUvHypFx0Fqh68BrRo6rj
mAdoPMDQtgarh1Gd09BDVjyXeJod0cHmbNg8xmaOaYAzDu/T4IUG1oUxurYAEjR8+nb4mMMYfouT
yhn3uLiD1zSwuy1pBKG9VFlPmjf6X9SdyW7kSpqlX6UfoHlBGgcjt+6kj3LJpZAUUmwIKaTgaByM
M5++P6+6lZ1VQC5qUWh0LhJ5kYi4kpNO/nb+c76jPWvc2ypeuaVm8hQ7qYFrXsdSWHdDkN5gNmXp
H+HVd78pa5sjQzdDFZpABn5DNOuMO8vI6oKxAx6fU69rfu1TRjhgS7F7xBGrXto+cb4WMODvgClj
f6PhADdhlYGRt8za3eWmgb2PTvvp2KSS3HSae9j8MsPznFAQniYSXcPL3Y5BMuyWAA7oTcj0v4NR
e4LtRwA1XZZIdOPcy0fKszs8RmMH1xOnyQ+jDLpPwrndzzxPTQS0dd254FRr8COz59NrGYyPhuF0
PyftEjJ2p/q8rla7G0vM69Hs540HRIcuLSUCZk56D4DXN6j0kaFqyOVkupufi+qKc2UVeO693OtI
McROfQTVCrLeim3cmtyVALzNqQaz6jIEwrHwIq+rR/LylOWyIKT2Z0v6sb+UcLqfcBik/q6O6yaO
SgLI+zYxXNb/pXmUGEIqhNrBetdBsX71Rpd4kejN5WKq3rgMSAqXoHNZ6orakU+TarIf42jcEvWj
Zx3NyVsPVF/rp8yfxocuEd6t6rQywqQeqre6TmU0YlTddXEcP/cDjxx6AJJ1RwS2XDZu0BAo7k1E
o5VY6y/qeusHrGJu1NGqCmeAas2BztuvYbFrf4vKW1t7ircgEnvjwrUndp4SP8E4/d7UTfEuCUJP
J/BdYK3cWUKj8s3+hauD88lcEuvBpswRKa9vl5PhzqiSzM12sK/9vKZL3aAhxOzsiX5hvC2flJh6
z4SDuQlbcwigAE1t/suiWunNbScWL22roeaIwUHLcrybM7guclDSvdRrtheN2bx2uZUXT8IHVs8l
sXnoJKbThmTXTXFOc6gn4cjHfzO89AzVXoPx7CDKyXboSF86kPJtoy/JesttTeTbi5Ctc3CvW1l+
zsjFf1JKV8OmM7NnFnCECoPS5nUjgYiwS2V5tC1ZdUUx3BAkwYrWdacy6RY26nY+QRWZU0wtcXka
2E5QLYxrh6rPumeTkAt6iK0Ei+/ox/N1amjpDI2FLejIouJo9fEQjhQeYqhVljvvWs42d7a26CUV
dW8fcByl+3F+0JTEJpu07liT625c7xbU4mhQqsKn1DpmwUJd5Z+EpyuY6fZ5mm/1nnk58KdqfsLH
ppbdT7v0pxONCSZNh0uPeNkV5oiWzrowTOhWPfG1ceuf0McwdTl9d8BNve+7cvU2C0VUZPuDc39D
IuVFG9AdVgXlKbVvXlor121BZXfskpVf14rnkGvstfVk+/OjsOpg45vAckveBryoobeXVUkVzVrP
20WRcHGo6nqqaHX/wwYj29tJb9/SnB8S+3C40nVwWFnoH0TfdS/27NoHvyCyxwa/LHEhWc53mwXx
CIR4ZMdFwG6HhWiYt6v0m5MV9yrylmwAAWmt7cbOaLUJpyxnPLfb/q5KauLxY1xcSpcHeZRT39Zs
rDmpaQr1LWNAj7Zi1gfQhPbAL1Bh16wtbrV79ZPInfI0c6txaOrz8xpkznlIBzaqGZGWt4D7LKT9
1v/tLbHA9lw57YOjSv8JhpI85H1fWVuniQHRUdL5FXDDhKTRqsc2D/AvlWvmgCJKnIPp9s2LWQGq
nAYufx20bElSoFggC4qVULfHHsGipva+onjjt5X1wNQ0lQRbT/fNDUTqbldOuc+t6Lrfc2I1V4+1
yqXS+UKOvsiT+87tZGTTDL3HIZl1G6NsbFwhCDu/1Grny5Ze0/nFczKOwO6kku84bVMwqIZ9lw+N
VDfNuh1gDvRkVvt6GN45nctIjq3/w3BuGJPWjJN3CY6D4pRsnH8ZXmr8KgYHRk/e5/BXg9zbp34j
H3Di2KdgnsApQje5yqRbPvF4ZTU00YXm0TnTFANiduifg2Ui0ZB3k5uHVFf4xNmhnD76ifZ3BN2n
Vzp2b/W4lfoIhMeo0cBWwP3dxRNrN01Z7la0drLnUtEBnCSsryXtjI+Ztr32hgDDh9evJU8qCnL6
MmrgO2cnmRtDvR96reNjo8EBgmCjaGlXWql13zWsHIWc0AdEZ9KPmYGesm6wKpouMnDr54w4F2AU
Z+76cJwCTTUoDeD2dmDfF2zjZdLvE0V1eaizlB44qDTxJfMg7mGq9NIjd0hAYajI+o8klbzUJkTm
p2KUfP5kHKBkwOEfDoJymFeHxumnpi2RmDTnoad8cYgQWSP+H1Sjc9a5/oM1D+Z3ZrHS2XAXVCLi
vVvxABRDicJPUuYHkG5wg9nCSLChpi+toiRbmyy0DI4wV99VY7xDk3cOshQ1pLICJyWvtwqKSM2r
YryIrGtiqo9UkmznoJZ7z+r9p7IkcBauhMTXTR2Uzh92pPhAqsCwXgLXWGioMMwvH9/vcCBexpu8
0LofGFbziq7PoZ0bqpdyyom6nvyoUyZ/RELJer82OWaNxsp2zJisc1hnQXWp9ePgVxh5pOYRheHP
2y1MbXnIIk9EQQq3xTehV248r4s/gqkVwIEYMSKmXlhsWgVuGc2NNxfM16XxpxwwpUg96GOw8otv
1rGtdyxj50ijhuqNw3uZPOQMRKklh/RhB20jrvmYlFE8evOGf5phSJWk6KqmnihPb3Axb7irBEba
Nr3GZeEc7cJPHgqTqtvN4gGS4wQkCEdqe0JCl/yVCc4mh5/J0nbz2kzS78I2iMs/NY6FJ/q0YFSV
AGbCMm5B5+TGGuIj5SLr2aAYQN+85jbKfAxdoN4seJthBvd9NKwm92KToWW5ZtJ8pKWhz8W8goea
rXXFS0mpxeLIeNnHhpLzBWS08TwaYBk3ftq5N6dOwZGMM6fY9/YQn2ru6d9LGTA0r46VPPHmZrVi
s8I7+3FdHZv+xlOb59remwY76rGVmBx4h0SJFm3kibTA+pPL9ejkdH0aphyiAC7JZiD6deGHdk7E
sQikZD3SahHQXmRltsGXhiZ5OcXwOYKxLaGvJQSk82J4goUJDVnZJWCMuC3bDRD/7JEOJIxyTQCw
Bp+hezaVYJxyizgSXvzJnBrs4W+WdNT2XUTGI/mFRtl/LpBr7Y2RWXGYLKL4lXS1fIRxiMOO00F+
mlAN96uhFCC8fn6eZ2BNaW+9swJKH91M36J9Mxuz2HPnE3LRdHCaMjl7XlPwuXsZfvkySDGDZC62
AROXtqbXfYMJhXgmfej2LgW5iSjpOLAY+yRnmi0y8xNfb3DIGEujgi9Od5mqcuAmsjkcs+5mdjWy
vA8T2i+PNWUwABVVVj/XCRMvI5x39bzZ+eGs1NFIrzOudUd1yUQLAeT9nMg/nEXQjDx5xZFYD+kn
Gpif+erF7ylSH4+2eGhuhEqaqLthxCtXVqa6xxmdnihQ8q7YuG4+cN9faDPxzOLiGvZwSOlLuM/E
OuPWrfL8QZdtsoSuqYwwNQfcKCpZujAe8v4HJRPZCxye8RpAC/3Nd9e6WqkOvltQAjsd5DG1t2JJ
SfhMjvVT9DVTvVXkR1x9+UWa2A825oiWoXqeV7QvkcobfJUfy2pIw6FSClZFq4hqG/NRNFAQYuqy
z0bJL1vcrIGb2KhgJ/Wol5Fb2sNPzasu5d/WlsT8aGjKzL78EYvSf+5RBAv4iI0g8JpO3g4/dbNN
bTFfanwF1vY2uUCKlGn1bCkr34FayK+1I/5IDoO8lcFHdRBnjB6/wiwBrTs6GguYhU8lmK5Xj5cy
13Jtax+4W91/Fc68bP83h/MSW4hdHmxysuQz9DyHpkdX+YZ2ZPdh5ZUyhGWQQ+r6H5Ea/7+KIQFe
QYpiTfGvpcPn7/KjSj6qj39WD0ma/8ef/FsztP5ik+WxgPL4+4R5s+3+rRnKv4TNxgMrM10BaOL/
VzS0AhoEPPpLXceFEWH63j9EQ8v9iyUPaWSHgJNtut5/z7Ac3JTsf14cQZu2eTqTmXQCn16A/7J5
yQo/6+ycGF9n9k8ez/eDArYGRRFffWCo6Tv3IZUaXhDAroLrgULY7cbUsw94KOwdy4zKjEY2ttSv
4Ih87LyJ5pQ1ro49cFDm92K+l3HiXWw/kUcWEPWup+zmS4u4hlgx58BI4KR+dgCWuktuopZu9Jx5
b7gx09e+qbpLW2sskHxls3ijB9M/y3n1j1QO8aXGB8rRgUZ0usySiUDT4PCycKvpNxhKzfLfP2O2
Gt88KqK2bt0IUKyQ4FbcH9I5aM9nfGA5DkpaO/qIXTSnJklS4Va1HplPUc7Mk9SXG9W2ChLKwGaH
VHvuWA2MXwaZyxD7WbWf2YO+UGJFqZDprzDpeT8dGXbjZ7PPZg6/ZlGA9Gi99H4pNEV8gzED/aVh
MHvoETRfNYSUIip0Bh8OX/BmnJZ7a7HGA0bJ6XfNaPDLAEfZUgTUdQ99MRtpyEN+BEJsua+xyfGk
t23jmQOD+WbUFVIEu9HxuPCOAR+SVJG2E5BeS8kHjvR4+8FpW2sKfvYhxaxb+6y8BlHfmWWGlZnL
XH16Q+MeqRlgzsFHJPgh/UBuTASrfUFPxINQ1OluC7ksMLOpRsCLaLMIcz1O9TiTaKO09NFJYz8c
u+nE+dSMxCDoq0mm9GmYM4M4UnIbm1vOk8oAS7zNaGti4m15lZJ3uXBDDXm8AdBr0Ew1OlFSShny
4Ccr2jGEAvENg1V7B2mo7BX4VQ8bwGjPFq1FT4bBkYV6yPZBBn6Cwsxxz+gn+4HmPzMqfQB13qDM
M1c0Pgqja3dqLcxf7bqup5Sg7rW2q/yy5Nyoup7kZ19U88605+5Y1DRwAmZ8bttpy3BPj3M+pFdg
xkDNAt280OwW75LBdz4ya1jOmamdLXi+eucRQLMlmDfTbN4VeEyOdKguXKbXLhiHBLhRT0W9DNzs
h5qng57zayOs7ZC6J6/ZcahgXK+Y2YfZV4zHzYBE2SNasAohCdt0CQrHpOWls5T3FBSuVx14+eWn
Et71WydN/9np87oIa9QfKM0KbMqmmVGbsPbfQNWt2R6I4rj3Jh8fGQDKcohCBdlRBTaNo6r2nFew
MM69q3wCRTSeSWq7anRLOWV/zLFkUwCzsseWG3efZqnw5bAAC4AFWpjJ+owHReKZJAi5T5Zr6mTp
I5Y7L5Q50+lGrH5ybeY2wVeKq/tpZmYA9rQQT0AtGN8b1NX7LCNvvZiVe18kdgb8wB5X/iZojOU4
WE+BaOXBX4ng3viC4zPnNvEyKDkdvGnmlFlm6nnpRa0PVMQ6n9zf2Z/UG0Gh+KzxfMD3Iv0gIu3g
KQfyybSWSvmQs2GNltucuLFzZRPxrvN2PyUt/HXlxum+GYrqIaXs73lUIgFw6IofBYrwHYUrgh8S
tfyaZoOlkP1bmKsanXY/oDI9rFNuPY468fb5lPV3fdqo3zm3MFc1tsUrHvb+riwgHcSoGwffxp9q
4U6+h8S0pptSL7eTHAjOs0ed+AELZ3J2rTG/gzde4Ch0XajhmsnjGbb81EXSK42I76+8l0WvHn2d
mE+OmEUDxsWz0xM+MfmSlAoRaWgW/Xta65VyJeYGaTY5nBe3vbW3nPIWuC2GxZqYIPVsmh1HXexv
1VpdVNz2uABY0sMUVKhkuqftDsUobGzwpmnQW4fZtxQEx37aunxxo46RdK/5r401rdWPbsRCDVEM
D3IWPIx5llwAyFKPZgco/klc7Cyg6qdW9+M58ZQ4SPSQz2Jti8s4ujM4rbjfp8qVwH8WrqFIvLs4
QMIqhxx7reyqc7UsILZrd5giqdSn1ZV1VFqGPthO5f00KGXy/OEngclmz1cfsigEz7SFdGXkxfjl
1PSZdo1EUzaWbQoqfAtgh9HXbk+Z4bR7d3CdIyzIB2E4MnRjz3gE2C0P4EerY2LEJzPRLk5ObzbJ
4BnLG12sBAZiAMCPJFJtm8YGo2E7JihrL5+Blc47Rax3R7PgW2ku4lgixISezj5vJu/yhM9G2gB2
hiKcEgc5A4M6hAOw9E/W6OSXmTUc1uOmv9dCnNlZ/hrmBqETZkbVrXD2Zw5kapkt/ITiznJ6+LU1
Qc914+mAeMoUAEar5ZCfhQ09dIMbb4Fw5N7Al6nJ/xxqR+1bOz/BBR7ybezS2BaunFic0PL7ReEf
mRoCLOWHWkp18kjnvNtl03EGTZfski/9uKcQmJavyjbap5YZdr+24OU22vGZE8Z5OKs0KdRO4DQO
u2W1gQgY9rfqkzGLeMW7ReQ0PUK6aYA5aKYho6Gw6XgPZKKrZ/BEUMkhUZFNrepueJBePxE9TJnU
kStDScsFgcNh2Za2YFonQr2Ql+FRteTPdme29jYOeiQ3K57m1zhOvwJu9/fVpRpj6i9u6kOM69pb
TVrcPiHnZLhYXGX/WwaLX+qWOqRv+hHz//puJC1tCLKcT7mNjrcxS1rgzKlftnagpwsna/ezE0XM
IZPpJgG4HPmBTdOPMuQOHUC/1JIOMRDjaCOSEgK2iFc8Eslr4VJDpyg1/IM/q3ybRqfZCUnClXg1
1QaHkmjSAZncRWAjs8NOpkK7o42xuvIOmPZDWYz37J/Xk2Age81WWZxAYM+nluBQaLeteWyUS+ME
29a7daxqQa9OxtZK81m5GO5/i9Y1D37Sd6HtrqDgWUPDj7DcfZG6+7UvXhYPd0jvZqF0JzBstg5F
54bAxeAwQ42jeFYN0TDpb9shi0vGgka9mZ0L9r8ND+JQ9ZMKHc8IOfU9GnYLor6enGPRLO4hU3H9
4fI8A1vLSOF2SmcRQdYdvDLKpFbOfrmmttYDJ32XxLhQFImmC9XsNKwg4u6asmrCkWUqsTdxn4zD
WYjlj2V1KdRRXlOsH5n2vwbYGSTq0V4Eo9Z9QH/4rmL5ce6xw+wNVnxmN/FWISY8PvcIkS+LM4As
ymYi19Z8b94goxIeVkhMOifjMxO8n0BhFSyLcZo3wc7mUZZubXt+5w+NdxnA4k9NjjmKqY3dOWlS
3ZH5tn/yecNcdbyhgkPaZHLHZh0zVWIahypz0pOMpXxsRt7lnNQxsLdx8SBcWd4vKCaP1JX5d8qs
iruRPByNuk3hXvmG4uPHmA4GxDbVY5UI93s1CW2wra0e7FlY9+4gvNOgS/c7SOPg4g0BWO8pzX7Y
um3PN6vatKGRIns3LNVfeGyWxxaHf9i18neCUACghF6AxMmH+56usnfHQZSqEP6IZfCiZy6y8+bS
LK1i8odqDQ0h6ai2cpuFpwfLwWSdqx2Ur+EQaOkdDVcuTzF1yiul6MOpzmQcVkZQneyZjPJkd9XD
rNI3gIXx1aTt7H0y/fZgS2ROtv578L4Fvm7ocTLzrIgYFHGM1Krvtcx50zVxEjXMTVGFoSMcAi8D
3164P02OMnzMvnpAriS3vq71W0qg6ldQlcXJSipuYN05d77VN5IC1WFoACwk6WMiiEYpFmfsN9f5
N3w0Sq8y3nuxL/g3LxipO8l7fJYyOdeyffH6MfnpGzFTJjn4cGAg0jo5rkmxJ4DYHC1VfpAXG6+8
USngsRl5Q5Pl66YwjdBkkRtyzOpZcE+/M9ZHz0XQqFOup4XbehyPtmtZJzkPZSTYG8HALOLDlPrb
wGx4QLZlfpTl1zSawVfiNzQXAwX2GWFNaCslqp+RLmf2nUm3cQDH7QRiGG3ikxmR1qx31Trx8YGv
eDBcn2RaWugrWXC6lL26+TS5Ye6HwhqPueiRmkQuNxx9GCfaAAlTLv1FUbu7nZNs+RHHwBgIwpcf
hRWs/CqEXlW1pr85jAmq2bUV5rHhAB3u2xeaSyeE81VChqps650OEeOXwhOObmw2BzJZ7GGyoIT7
vs6KQw/bpqsGsgSRgKITv6gVm/Cg2PkUxsktCxdv5SQ3Ztum43q5EjzpUs0Td9bk7WsiSSS6BnKQ
6daj/FjWLvuKgaboMfP/BAz8Yx/czRX9MXHT40Kp1jDIiIDIyTxRRmFGSqrvdpoPGHieffIZWywD
2TXjlbghl7EcOl8mu8XR7XG06/5IsLV/b816/FhHS2PsjL1X8JwBoIo6/m0wM5WIURVSq3aDPZfH
iQI1ygtaYHOHZ1S9S+Q7ZiPXPdYmI+1gG4AmaZMySBIDdzoE8N9BeFoGwaOq4hEPoi3YCzvFWTnV
FBQvdLvuYp37v81g8RziDy4dpWUsfwUethdUXIpcGkakiIB9cN9Pa/nWzmO2X1IcfSw95g+vShXv
jqKiIWpYTJ5l1fqYGMZ4Ktx1xiIIG5mdFI4d8LQiigsU4hWl4ilQgf5Iljjbe3pq3tj6E+tljXCU
i8NSsJhI/vTCZDfdU/Iy9JZJm2pbP/asWQwmllF/414cMX7iftl0o9NdPBeRb7ot0zfFIvx3Asnt
XnbiT0Zb0MlJ05j6kyWzWVJb5nYq7eyVB0e/1WaHmNgY7nCZ5SpOOhbU5y6LehvcgsmVBcK14usO
Br2s72M9uvcAEmjCXrt1CfGhTmwxYIFfC9k3DwzXebOhVWQ56FzwqGl5iT4lNTHsTZa65bHxlL8v
rBUYaMMMSzd7oQ54Jpww4BSDU9QiRlNW3Ytn3lw6N1Q31JHk1ckJEMc6BpIQrGN+nCqclm43rSc6
FpoTffbTG5T78TlgCn0cxMTbZM3tVyXm7BTA9cBUO/Auiqf13l3dho1NYyZ3uLisS9WN7SaFx4Rh
qnSPZjPitFgJ5NGHnXuAnBwjpUe9sM0P5VlFi3iwzj8d9lpoLaQ1EB56x2yjJKiHs4FkybqSWOqG
LPa6oyuezuSKgzNgl+aVXRgg8sbhYACIcrP4on6gO9x/8WQhT6y0yIANIyEsQ6h7soWMWHnfFS2R
3Gx8s2QPrdbM04fYmcVed9ZKcmwqvPeVIhyGBqxmfeOXZ6OAmaOyXNYb2i3aSGIXuOa4fbi0/kcz
oYCkubFfEa125sIZnN+DLBiS8SjsrRf7PF0JYhQd1RBoD5biKlnQ6cmal+rFLk36BwtU86hae+/T
cDhfzFhckjAoPI+iRKNVPZpVE8OjIQbBb814a3jzjyzOy0vmuPywYq4wcjjUPvyPKLv/klRxc6v+
M7nqb/fqjer0/6rC0Ha8Gxv7X8u6BK8/9P+66o+v7+4/GUP//pN/y7rOX8CvhYk0C2WUIAO66T9k
XTOwSTZgTPu3fkO8xf/hBTX/wt+O2Mrh7d/TDf+QdYX9l+8Q07nhtR0LrpL473hBb47PfxZ14b8B
esYu5WHXFtCG+f//yb7cV33g6cEd9w31dD+mQS8P9KlBzebwrD+NYC3Ok8la8d8XAf/SNk2A7b/K
yRZ8QCLZ2KZ9CmZJB/3nf/PQecWIh27ce84Q79iwu82HEnRUYemyHPC0jVXQn6Sn4a0kyA/AzcGR
tMVPZg/buJhMb8+y1BLbjq3me9zG0J8WCxCUY7FR2/ra5ozEnpleJBV3w2ESFut9rEFYWK2p5xvQ
UHz4aU+4QPpFV7ymbPmuHDV/LLUIXhWwU2jGYhwfl+7mjSp61BTMj4Ao/CZmpzxaYnijUCPbAfIa
Q1+ps5PVuDJ46U6rt+3W6hP8wjbt7TFca6sOu7j+PZbauuv0lD9y/JY/Cdu3ezs28jutYONuUw4M
9dZIvPjFGOlmitbEqI88smYoQcs3Q0KxB/e1I8Yhjr2Y85C8/BWLrtyNs4ILKyGPGlb1mmXo2FPD
+5i+wh+jbzAmBYL2xZYnAKx/LBr1MONfdR6qZgr9uXa2wsa8kEwDf1C37q5qAPqytsar0uico6n4
gL9ALCZwiPEz8uC5uXWJ7Ku43E2aKbylBwNDZ7D36Njbdi4dSl1aM4TG3fQw6aG9I0nZH9cY3E9c
dsMOb4gKaxIQWw7zRLcSiiT6KZNRAX097GakmZ6KqKMwO4t2HNs9Oqb0NgZb78jSw3BiF4BHiLTB
doXjsR3cShwKNNZd3CSKADr+Whb1cQhFPtuvkzaiUVB8sumgHR8rCsa+GvwPVMYw90rDM+55olaw
J9vsaVkxSoSVQ2tL0g28V33KsTgR5qYN4dpPVRIiNuCgIDFK+B2LWfexSK+AZYuZyNhm6Srfk8Hx
L3LJrE+CsuqL+RRZHWmF5TCBiIHXdHFn0qZE6Zk2s/tcBLQNEZLF1WaclN00p3RV+LCIV/NZ5xpl
1Vz7dL3ZMrJ12wUpJ0BK7zyPh75XU9uOQxQCk4sTy6mLKhTokPdOd6vjmi27vCs7Ze1n3IoKKEfq
/1CuodvQUI4ZttSPicg1LOLL1Hr5FxPLKeNCu4yPAloSTMp0SU5J0jCKIP/K9673OdTG2I7uW2nT
QdZKI35aJt883tYZFYMtncpw8gUt8vA7NqnpJweC4s5zjXkjporMz6iV94dc4ZtzJuCHXlNiK6zH
1yBp8aWxSJh+FN4s7HNiOHqKfBcp9bRMvfVNHS+YC1tZrwWMuWHfK8v5w3gWBxTJiYUCmK61TbwY
i2s8+Sg4Oy9oCcpDd+Io7gpts70xMatT9Zk+DyKjfyRrjbNuTEAe/MfeukkmnwYUkYmfT3W7cjWY
A5YvLyk+O5XeoZ7uG9NwdsMi7I0aRXmgbsR+8JycegJnuMv6otj4qBh3eFSLzYorlyVP04UKM/0h
b9p7mJTdFU/IF8wCCKS1Vtu4L5ODSSzrUknJAYmyeAxMCln/BuVOY6Pf08Tpn5HtRNTDnftcPU3X
jjK8e/B6OBrIkU93cVfMf5SKE4fDtsjOuFogxeS5L+h3qaDybPTiWp8SMflUYvA5B8jXs1TIC25n
9TbdkFXnfbc1lj8GjHqha4+yIb6XxhvNP1GFB29bwVF8KdJF0uM3Do+YRRGh0oxdDqrNeILG9d3Y
Lc+PrnYcMrxNHAYk9i8jWDzXKVDmgtlIIlxknNr7VF1Bb8Imc+3Bxl48xU/EdgqkcmPVkM6WgoNM
Qoy/NxTZgwlAUpTWbQ2Jv18efD2mW7oRBHUv9iy5s0AA8rRIPn1AOyGUcf+AhYRfjK6JbYkCQS2M
EC9+Wadnl+sIlxX8CKAQ85hMxT2Rp26Lhnyg/hKPlnJPfZnKSyM8yLCe+4e3U3ZPv2uzL3WbEMTn
TumOmNvnbRO3RRLpdTVZ53WJVeH1bPUXBV94ypNCm3fSqzpWJjGzZpRqI58R4MfkArH6KVuS4icG
mSIqsbx8U6k27DlH0ENAcCTbu+S5x0PTsJSIxnH076FfqFfJddqOs6UPnKiqL/DIzrWb2/hzKUvL
+dG1isdsv1Z4AvCTmhhRtIetrGE6YGJFTKZKV6+wljCf5YNJ5sIloaW6dY/nfDzLLAhnXb0Z80DH
Yjp39O2AsLBliNXVtpDzB7aOeL18ljMtvs4JIMFNpc4danzlNEeLpwVGsKm9Ln71iPe62qRDpkM6
G41r2Tvx/YxNgr+U7Z7v7MxOYyqrHCsU2D2iJDkqXI3R5Dv6nOPcMVxNZAWeEL9CeglG86uV8++F
5zvrWRo8fVMsx2zFJWPMrTgYUJnoz7gVmIryjoF9jtaBQnt/ZFiOExp41jThIqezc87d5DWxIay0
Pf7mKZ54PCc4ICfAV+NWGWv6BPcNhkue7UjJRRlnlF2/DOIunbMqBCVtbUxDZl9zIji+DyMmk87H
8GdYYlPPc8EBq8X/jNN7TwagCblCU8QsaG8xXxBVnNeXuGThSZtdEymPD7Zsq/hS+2O9j7vmZXJT
4zmoK33oAypLGTUkYGLd72vYvnueQDhq3SaJ/EJ7EZzQInQrxztAe8KrmwdXNhF8fZVwHmauO6pM
RxevHmdnbxReFhWzTPbaZxNt2xq0RMfp4cy40JG6u13UFA1gN7BzuXpZE8Dg7js/qqt4eg+kWT7J
fjXPZlAWf7rZRWzjlXOEAzj9zBu6oQcx1+iarlnrrTOTWUikGf8xAW8esGv6rP5wAoa8ZuO9Mfou
ynhmpVcQyrw5i2Q0TygTBBpFbn8ErBXvqFmaH1C16LMymirI+LwRG5OAgMtmHHN1IjCT/UgCC/OW
P1rPOJrj7xJ+5Iic7as9a62s4MFkxce8N91TwkdtIvHkQZTYRsZyau7wQZGGYTWMQLFXprBeSQQG
G8d1xp5AyRxsUwH9lMWeOdKQEsiai1CpKxwO41lILz9kabec8zlf95W5jG+O26szImBlbODUs+yv
qm4nugEJkuxSQYIytdfnIl+W7yHHzx02rOietAzGpyCtG87DmQd9SsUDhCchd3lcdK8UeZv3cVpV
pxSWwH4RGNx4+bGswCtJ6oTCTCdUijpddzbm53FSzmEktfRoQHpkmvTiq93VPoYo3zr3lD+/Gf+H
vTNbjhvJ0vSr9AugDe7YLyciEBsjSAZJUZRuYKQoYt8d69P3B2bPTIrSUNb3c5NWWVUSEIDj+PH/
/Es2wCcP6/LJMAO0VILMVRVeN25i47IWarNfa1Zvs87MnM49YvRHxRNQrOb4hNKaZBenaQC74NCs
hiBGB4aCiNwPUMcMHojNYkqtIL8mcCDaeRnqYtkXC2o5QTJR2oykgjso3EJ8Mey+T1dlo3DaCQab
aD4N8fQtWwT7W4d+d6KAYTyTt5jKZbAfGPgX3hZPftzCbHNBDc2EDDcP4/FK+MjkUupMMe0kkuht
XVfRK01L5ms28P86nBHWMjyfil1uDc2hqvv2Gx/tfKd5Ld2mNRa7tOEisFKlnzCE8YmoCLEaNcLb
ktzU66HV+/G5hM5VX5oqMaaHpdcqNgqQJOAkwgFvzQwvwSK3WBJxTdnr7LId6iZ4DL22s0iuvMtR
YzyMUOjeZhD3HbBZWPrzYIa7DhjpUk1SfOtKz3zoxkEC4DXSe4Lq781+EmMjEaIzex0HOzlqtmk8
16ZUkALrmIjJAfLqnU6D+rMxGJCGQwnQg7qpvpsa4gHsGccfGrZWUNUsVYe7ekwp2U0Lqc3mdT+n
mOV/sXC4bh5c/EoUPrS1aZC3jcGHvwhxfajHMNIMRGdr1wqx0fDyEBUJs+0pPlSCRbjpGHAm9O1t
46t8sgWZPny9JrmWYlOyH16VIkGmiGd6dR02TgSbRWPkBtHQEXzvjpxWZV+Fh7rsjG8Z2phdITyo
r57sniVHonVtVvVdY5mXWOs3IaSkTdW67pWasBoPWYdopm39OXGi4XtYeMnBjq34MZl77UlUpeX6
toczux1P47FXA7J5zy1vSF2wLyHEK+QO4RjszSTz6wmpNh11dBqlOexr3IT3HY/wuXfCHgtFzb41
o6rZMpTbCVU6N7GTTEeSRcXihpHcFaZmnrEw7d4nY7pY1xUY8IjYm1jhbAquymaGRow++wwb83sX
Rq9an48XxjRBsRrrJqdayxaLWLv33jqo8+uoy+MtjEokJ8ivHxvX677i6xv6mVaor0kWhptgtI0z
CuzyGJPeemEy9RaaETG+lfLuatrZ24XKT3cVVz9NbLLYQQe5L9rUfpjBk49zqOu+mNXwmApCalst
ja6RfkBTnBvDn5q6JUBZVOo0Bni+N1pYQQzNo0sPALAxqngRsSRDddtxJn2pJ2leIjgh22n2Fvp6
2dz0YLkHRhpfO32My8WmYKI9yI3OH0vPXTOSkNu0U/Mz6TNwZGCvQ5s06IFUIp/6qJRM+UExcNz1
nmIgue8B85edFdKnsa32d7jzTN9jerFrNGGExbeBQqaVpveKLo9Rdqab21mrtKMBk/YctCz5vqXe
O1XZfUc+gmBzVvHzhO2fhcKKI7UoAM2B3hPIUBNfF4RafRMB6pPizp7iDla/ZoLN1AVuwlxFybkw
+uAxc632aOHC86iVrKs2snNOgn2xYZyQIokzxK2Dl+gxcPpho/Vd9jBOlTxHWl68mcOIkCLWC/ng
0k9e6zl7Ho7DgfHqhiknLISjzRVKzEWwEkBn0lhoQKYZOpaVUmmHkWSqwk2pmdVXNVY1Ih1vFPep
NVUPTiPb50SLwFactGOkOnp18YQlXvA8kPmLYWBIfbkiJcG+nal+j3NDWDbqzozE2xzr5QZ5GkHU
oRo4X1ldbLz0dmE/ljKfgXWdkuheUQG2687X0gaksXJVnkI6NSRa1A5uKMHdqnAzxBOOeUdApPCF
3Vh7nmR704i2P89pr567vOuvRM+coSX322/LONtPnTFtZ0zTT0xDBIG/cfXUOHq8hRyg3VnkBuBb
pQeQq9aKEl+ui7IsCPeu7fEaBnFk7TUbJpWFVGxadUMoHnFBRClYpWP81uumu/UaIoqmZBqh/jK5
ilYldJGvKWfITRjE1r51YkLf+fEhPYEZcKCWUWvmQMA9AZV6H32TXiwenKRgAcVi5h401EQTgbkj
QFBYPCKLfWvTuHaxa5qK57kJpreSHvQQWRplCMR7gwM3epBeg/w2xi9pCLAlynTVOdMz4SM4SrA1
rwdFsvwQJYjNeu+R8Xt5nJr2Xg8GuQtJU74KEwXUH5aMO7zM2pCtfEo7pBqImO5U3Jo3eDXmJz00
sXMzzBwUYAzSg6UKvAtgwhzicWI5aIB+xzlvunKD0dyyTeVQoDD185yMOYrX8qVp89XYTe45DqeI
TCCv2Qkv0F8ils9LBQd+hrtW5vz5rL6yI90695ygtnZmKEQrzu00R2LH3sy8Dro1bGthQB7TrGGX
aajRIHs1N5bUbxZM6JtuByZWldUgyJbQiuSGzg4WG1zs5BxhXgfaRd5FuPKg8mEexMETUuNsgr/N
amOMBAXppHTZK29o7AutAQq9NEqDG5nEIP+DQ0qVGdnkZxrxBuoHORjBxHeZBR7canzQtgoeA4a4
XdlcmQ1Y4trsJGYpIT7cbVO13xJ0jGfo11Cw7Ojd47u3Lkbc1WesVLJ1ia3KbYRS76xXGkl8MGOd
q47p1h5biOQo46m9Qi1RXcVm7MLMhVhXDIQBLxLd4onZsLoBXGuVbxktLY2L6Nyve20aVrNZJX5o
TghdsX5VMiR7LZT6q8ac+NAz8L+3qUwr2+nwNaurmfnk7KbbMCHTpLH0+QZKQryLpANdRaDvP4+p
qi6zNuosPcQTu0gzir2NWodhc+YcK6tKvtgWgjaKd1uDN0L2rwCvxIqPGt9FS5ew1ieTYbTe03PB
vDVaNjNV9quQkFyOewKdstS+uKrHmmuCICsmdEQrndB0Pxmz8eLArV/Xk6sdVGZXR61ENIV3VP0d
U34kL0iCNm2eoA4mOZ3jOoOxvL5Bp6IwLnBBFZntTiv+1Too081P5BUPW9SSlbMpogR1zuSSyGAa
Ed942QM32O4U7Lq0bha+vuyvBbLmR9uexSMWQiEssimB/m82eNX1dhL7TlYwWjKHuHpIW5rxbWy1
pGbPzO+LLTJ6vbzqo0gCyVYlTDuE8CzIKA21r0VitkdXj3B1RTrRIEOMkv4OalUTM/S34/vImYkQ
yDwImYj1bGvYIKvvSNPJ593cDfb3VM72nYvmSmwdvNlqP0ngmW4tA4EH/At86ldZZstuDT/DuGtx
pMBBn6Ez9tSuV33tTCN56TV9mteeO+jmYWybwD7OQP0P+MsXT7URDDstKeqbEVtBYsutur30+H4C
tzEgva0GgDijNyFApOqbJWLkEy5qNKIvve9aaUTbakJBS2qWgQu/zB+TdvHLLKDmbhG5S2jaIgNI
UQeewsxkvxqv7bh1iF6HOXCvVI+SIZjmB+BLC9mMdG6NyQZiSAa3OoXdjMBH1Yb7CmpgE19XSEb6
esPoQBtHzdxoztDswZDred2E5fgUuzYbBBDqdFa56fhddIkrp+sQRZHxnUJvOYUNjpOp3aQbmaF7
CiQ7wR5yLaqbGAO7F4zp2nIdkfUDR7bEym8F6mxdoEUYkGawtPc2sTNp9RrTH4nJUukW6cbAXHnL
NiJvM9NTF2OS81eA8+GiQdzBc0FApMMgGkFuZXwxYBPf4P9n+ijkCJ8uYzltWmT3N22XTZzLB5eg
4SqNoAbZ2RWi3/620WRaA0GKyLyq3ZGpixAZ/4xw3LqeYrqstXK0/gnRuw38T3O9jYib3+lRPN7A
dIfo7ZiIqtYpD+JSJs2s4YEqw9eAZKHFAEGI+zBYHEHjXM/vk5hR/KgFHKA9G2sJLCItrG0iDlJj
bljXTSnaOxyK9Ts5GMXNhF8G0fY45HxD8xNf23OCCrmvXfust5oOjFO0SbGPVS2+2JEnr+B+YOmU
w9NAyNyBf0I2xTczmbTgR5zm83Pl8fH4EI44e/Z6PQSbfo4KbGYNjnEzyexfWW19vy6ymJ0A1HO8
aXUj+DFoailwfETwZLOvjmPIgyHUfNZl4RwZ8Ovk2OXtFbWdDaj19NfW7Jpo45XsfCTPal9sshAu
OL07xxG+0MkcVH+Yjah7azsTKgLLtl4NrlcTx6LG8aeNQGnTZN2GM0SWrJWtin1hzs7Rom6jDy+z
exPv2aMmCyiN6dS9FkltVOvZnswdFgTFPjGdkR4tzOtnUelt5GNiVt5xRAL9RiTxJe0N94J5aIaV
puPcz7LhHw11qA37+ilUCwUYJizjjthptaNK9YE4+ny+x0JX/WAHyt1V4gzegzYLI1gXeSNjv2yj
W4jT7R22lui+Z2pLsTI7Ez9yXanb3HCyq0rwh0SA43Y4286tPRagCfqUd99nYLVlQ+7l2e3whgoc
TiWrsBiyOwTCabKOvERWsHnK+TKmjNigWjE20WP7wnCrOGS6iO5wjKnWMh2tdd/XHDXMskHWSDrc
HA3BTd5P9pE/Ft7wdWsv5Kc2a/71KQr61BdxOT5zZHavO2eeb6cxf62FtcnTDmJEhFMCk/rpbENM
vY8HkuKb0kHaEXn3U9xKP7WzhbkDdHlQrY7bhYHk3k9gID7g00pfYTt8PFOlNmbGdw3Buh22PcdX
JjQdCIcGDfGgaNu/47Fh3wa6LqB3GGNzZ9LQcxLILJQqLkYyK0J0qmPcW0uMvBe238J0bIimcX+U
TSrTVaVa6yYKpXMe7NK8jMAZ3wtEuRiQiSBECtYxvok6VtOgh3uqKsqFuHAxnQZTgAcn3ypC5bUV
NFIsJETZavEa2B2WVGoNU762aBGuOs0pvhq4i9F0erQsEQhnKuRADi7TFgQronpknqoOOc8XGjQ2
bWPUuBvd0Q3fxei33OmGZbKbhiNDK6Xy77YRIN4J5s7P7Ml9w6K4vYIIAU2f7f6bjhMpctcuc7U1
JgX4lwYWjayDz8DGmDtOMFJEwxWeJ0A5eY0DKdMc4N7Keq4sszChXCvtEGi4lJlgJDF+Kul8VqNF
kfOcuiLzoI3urYKZDy6Dw0PsjOZrOUzjS0zb+lCPXdesbPQ81H8S6k+2l7iIz41x/F6nzC9XVIXw
EYiU1mTOOePBkaMY953rMIdJlcFGk6roPGi6/pIZlpv7QxUgBmgmNq6p8OxDUDr6FT9Km1nqzbiO
KgNFjgX7FkNujNub1qrMTRXKgvy5IJu+1m4qmdtE3lbKij2/QOnnB7ZOaH0ZSC3YKCeez2TcUL0V
tgBHHKfaYzi2ONZa6eT8wF4AixpbZ+IHX7ZktyKnL4B6703WdZXHEXksyoCrlETsYiskCUmPFLoz
6hMuIlwGWXeIo2pZeuvcNsWXrG+Yo8givRp7Z0T1H2jaAZA9h9HetMt/MfDRwSqN5RdmtkaG5bDE
1x/bCusVklxxXTFBvbB50btkbJerAHlQe1B6LpDhI/58Am9GqZwm2kO4nK5ylyiILvRGtTaZD/rD
e2BLnOln1+slYkfYxgq4DxV2iqrehOMTbC1YBGsPcPhqzol4g0E8XmPv268NsYDkOS43jGmkT2aY
4Mvqpa8lw8XUQEajduB03T51NOHHKSiyA2IvzVepaDfDVPc/RWUl54524lou1TnECmfjOHpx0voK
EXfPf5oTC82U6Fr9SccX97olzeGMzkv6pdIhUEJ2wxoXv/GnqKvmS9P3xalMYQe2kdB8Uwb5IROO
/iOrescPK7c55V0JM2muE/y04iHeINOff7ShEe1DcsoOzVwOe/p1YGLkvNb/N0T9WSgmhX/zjiOx
T5ifij7/V/H6nD8X//FcvP7HdfyjfIErdGgRgr62/5aBLtl/73/TP2whz/hPz4LcYwsDG1KBRff/
Zgt5+KfidEE+O9YUzsKa+T9sIWH8J/8N9rq2STgNw4f/6xyHf6oFz8YD2+C8y//jf+SSKj7QhVxb
Z3FxZ+QVerrFJ/Araadt69Yu47HZRQOFJLHyl4K5hA9jkH2AXJdtOWdv8GToR7z0haaOgx1K5nWN
amCKS8zGF8uFYCSNLhjix76c+r8xiz64KS+36Bpk+Fi2wxMhdPXXW+S8aukiDZudi20YdsYmnvMR
8R9T5J164p3YWK/tttu0Iarr1Kav/BcH7PYf7tS/43U+2jn/9w2Yhid5VMjvPpjsyVRU7oBj/i4I
uQFjHvs1Od8YhccBuyGFoMO7CYBFHTs4C6tEcB+f38IHatX7HZDGrgsT4jy8sw9K3dbEVyTLM2zY
sHDjsOA8IAq8juu/mV++m63+iz323xeC26WbSJDRLvz6rMlDaNVEQtauKEn4UaGCpaCqp7LOvS38
3Xg9kVyIHRFeHf0wgJkGSzEc5cUqBDrOgMgYQzOC5zaxBh96kX7H+R4fC1YfrJ2xOXRFOe0ajsC+
VpkjkTXswZZdgRkzUvWdCucrhn23tRZlrD8e5FTb38hwP+gNSTRmXAfHsGCcQpL0hJ/mHJ2n4AvD
E1ZrPj+UAFVbWoLxemzTN2HMqd/22QsMB3eTNcH17Ho/e1z6jNn5+vkb+tWAEUyJlYGCkk4OvbOJ
d+ivD86ZC3ImYkKDLCNwfWCzb0lAQLDZMCyWkoTFKPSY0vTeP/X6/8m7++jCzYVxnbRtx+Wg8l5G
fr1wXnkOKio32bmQt3xXLUx9d1Z7ugiJ6wPjrNiZMU9qpHVF2ANIUoslgeMyR/My9tgsCrediw7L
cvim3vdMTONQf9XDtMsSzIRdT2KcD+Ai/c+fmVwYgb+uNgiDLgpcVjU988eUdr3zTLTYUbYjg7PY
MHe0rtg9oSr23h1GCXSwDgk6KlD5dTWSZmmIw5CGxw48ZhXk9uGfAmSO29I62Q6WK27bQT6BMb5x
Jn4N6GK8Ho35x+f3/fu7NiGmS9uCYIlM32PX+IViKWNNh5aS7QatwVvNpCi4uodD1vKgGxs1Qd0p
b62ZmfyLOe3iHP3xgSHlY3xl/8lyvZNkMHRek+3QJ1TrftHceDFKq89/35+uAovVw32AH0fB+fX3
FRm5W1qdZTsoQMXOwfwLPnv08vlF3I/BzcvKJWzAkdBhFwOCj/YDpJs6DnAXISkyewucoMGFsiVn
LCQGCyyCj9zTBvaWfhEGiTk95lb2JkJzvjBu9a3FvSNAwbEWJoGEubI0P2J2tc9AYLcpE0tI+Zx2
kCs+wAKctrrtXEucQHEP6NxNOnZ09SB7W80YlE+PSYdYWjt9pL5ZYpTrRX3ik5HKCCyyxInM32KV
dMSXeQF/3sTRZDUBjC6yZXdVAzbtkxC/0gq/m21BRwmlojJp5tvHUS3W0xXW04FKXvI5frES45JX
c3CEdQrnwEjeGtmVezQEKDe9Yq+Nnr7ubN3bYnL51oRYOXYlNbc2MJBB9cGCE6zvIgRu6avsxe5Z
g2YafqnnasZN0XuIWBwwPTlTO8aliBHSDKRE+oZUT2Ah3npYqvc0pe3XarRQ7Wic58hzlevU5GJY
hZjPYnF/bKSDbnaIX9qQ0E/0fxILgYygSWl9LxqZrMMul3d9Cc8viUmPs2dbAxBN3kTEj35PBsgX
MVmo1F0j05+cukDnYS2Gw9Cve5fCPXQVomE2kA3YPiE2jfaE2LjdmEHjrb3IcDeWCyzRmW205RNj
SG/FL4bJ68CcheNsyw6cTQqunpmfrKy6T4T3UAPE8hk2aoMPZrSj+YFh2/Um6k5eTdE2dzhBEM5S
dTc0GLvAKV4YvjeHtqvMleYg7/PwiIMIQrFs6sReu9nCKMjeCg/KE/EbxAT1nDjSt8wpvN3YYlcT
mvzQdsgthlznwGAFukXvbqTuXKcBRxexWDamhgmwCJa+CSrWeblsmVNJf5UKLjX16ZsWaqxY3uzk
hIBUnG7IzbIe+xQX8yJ00TObOSYxQfjG5IVFwMRjietwN1pUnkaHjLkoZafO5vwFFVh20+FBsrZ7
zb1vZbadk+gF9+RyH016g2rcecC9ht9Ie3qyk47eankxdAbXLewjH5EJ/7as3Wlg2ehM4VdtkCns
beIXN1gOn6FxMdzM26kpe8EIMFmlrHCxeDW+L1zSD1n42CdwCIdEkNuwWNyHyqORiaBq/vMJ5Kww
IYxLqxry2nqaT2az87kYeVkdLiUrBmEkC+UoTtyIFWQIXn+r87lUXYkLleyj04BtgQ8nFXWWy6LF
jurl/ca5XbqYDs4ICczTzvP43dLq2q+dN3hbzMyp19XIp+ZE1bn0vNqPGa6vHcRh/lw7B2G/Z8gx
IYuVl6yTsT+R3oPVMKzk7QhivMopYFq7FCwHFTIg2oWlm/7zgnPdusisfsJbFBLImLxhBII5QZ28
vJcLBtNvCkusFXRGD/erkAu0Nph2xg5S2YB2DVQs5pQ8RA4D9EMz/RRdsrPqLbF3LZmcstJNN2lN
VaJQpb49476Jm8f77uQBBMF04gmgGgiOuB68TXoQ3Mqk3JJYD1/Gnk2/aXF5Rja7oZ6+FhnFxJCs
3IKma8VA6EvbkvBhavy9PbU2xR1qg4XtrsFiU9FfLeWM0TQlL7Ov34tSZ1FeItU+JSP3Fnc2uUoY
odaZdeG8Q4CV4FOx3eRlwp1q7RoNFjI9L/f9NMHQo1/EkBoBJizW0rl+/4UEhr0tn0QdW5dlK3Bs
eVEVN/b+Dio8P+NcQ0tdkH+TDic3TKy1KJZlAycMSrOV+6VonnQcXE5Wk7ylFU5teGylmwYq2D+V
zjUpJmi5H8rJoqLaswYVzhtuWndSwN18vwlfpj9oM3/KNbU93gzBUS1vBzCc7Jm5PKHx1zcWc44V
psvj8b0Sx+PSiNkhrMPYZc8wgSam2X1wMiIa0YUWNnfijtt25H91W14AAUrVNi4JYtTSPL4uPbJr
XQitGw+bUGSZPLH3fcVIuSk0RHyqtnURTeBPUTohQACXTCce5LLCMM2hQa5o06k02x6LntVQsuga
j8KTVSyrvKf6uAAaO8OjoVjebps0T3HBF+5EVH1OQcUOB+qeox+ngvf6my3VMaijYlfAFVlpXkna
fcJcctnjCDsAMYGaCEGAD8iZ0xMaggQmKeUmQQuyeW+HoeGTSj006VkLsumLHtWEQOR83UZEc6WP
6cv7WilU/pK40Vsxjw+BTtheauE0DZiib5bdJvCoi6niE0BrnaLBs9MN+kOdtDLI86ZqoOCA+aNB
KVD49hinmpgnXL8DTJZY+nMLxl1dY6ROFviG7aS+pkrWTGAjdTAHwJ/Wwht1NCIITmL2YKgMDGJK
j5i9Wpmrsh0YvwYR2vemmsMXjBvBGA1hxtteoKNQeC3tYMTRakAzgHDwFICobkdOVj80jIXvIaxX
V+iwx01YqXsGbuGOc04MiUKIJ6yRGG/mU0FHzEw66jChM4xZ38Ns3Fozx6S+DJfWoOqBFq3IuRUd
KtZhnuTaHAABMX0tD+5ygEujxZpwbq4NJkVbB2/Eo+6FL52WEfruSLx/08BYE+zTbpHkzFdwE3RY
lRT75ZhX4oe8iUTMP1xgfYtUiD1WUfV1DPGCCIskBpXKGEzDJlu3XQOLOwtNehS86JFusPNOPLFe
Nj+TmYZN9fgQiLrI9kiylS8d86C8+ikjqW7lAZetesMe4JUzLEY+0u4qAes8TsyAyyf8ZYq/bEEB
MaleiP5CdNums45Z2X8Ps3D4mZJauM9rN9gMKD3WHKB+VM7gJ+H0oxtpnjURUbQ0OI7wcAlhxXZi
zWpo8MAt4pUtdKzWAR11znCxDZ5q7DWsCddGi7K5D80NzfOtBptRaygArd5tw2nxGwh5p2F01obm
Ki6pvyZe60Ifjo1NSpcbY7rhedrPCjc8bCdk6ssRg8q0054tRdVNamEc1GxeCBWU2BXouMgYyFbA
RbGQ6DC4jIW2r+F/QNvP+WqXk8+cksumE7hHsY3fBEyqbRTRPwmkHJuyiKYvhsJVmTc8I1tlB4Ld
EbwNiVaupXCzR3wXzCtz1p96SanQRPuEBIiWiin4j5BxMOWt6HymPGqXljTBEcZN2yGlY9I5w6Wr
RJMUrqWOm1p6MnT2uZDioAtL+Vpferuuwnny/USPpzXlwOAzxW29ZZMRF2N0mVMXxPg1OesWXxSS
40NvZw7DC9ZIaF2L/hK5rJjAwyhTK3qKJlvBcp+9q18E6MOutQXHQnbrlUeb3YnoBb/jJz3t6JEt
/dLC/10p3WGFRu14FAJgONYdgsCc8BZbpVM1ie8cIOut3lvNVavL5gtuft8S9jT8k3e1nLzj0FDU
5JCk54TBtw+nEy8UT9FdL+V0Vvl8Tgl3xxBaVRCi3QcjTl+I7TzRYIy3szM2dIHGuWroawhVPGG6
ZnNuhN6qlnkL4Pq9JwcUTdG8VTLjt0LpvzaHJLrVG1F9i3WefUGb7IvUOWQmK6zCt2aPLz1+8iPP
NM8GnrPpuI9YWDUobOLhIa81eC0Nyw3QvUdWNGEKjBYP0r6BYps+h6ji8VqDhtmtcNGlSC9BOX1f
0Xu3zEaTgR5Tzn21K2LUyJiy7bNQ7AK9aw8E170VWvSG48dT07APtZgzhYhbcWRiRyf8Ef427U69
rNWQZXIdmNiRhPQEHK4h2hqT5mOT4xKSyJ5ZTCUhYcupZR4BiJj6pzBKm6eS1NA1EfbDTVjxSUlL
52UXqtipbgqOE8jkytOz8Sa1VXpXd2j0mQb4Wgh7eyRrbZtxovffd7lGlcUp7g3aKBM8P3Q9rEAq
LpNJ1vAIS/s7083otYkhBYJa9CAgmDYiS4ZMpLGaPFLtnrOh5W9p8jd9ZgiUk5x3wtD55X31c970
FVLjI4fVN0AIflW2sDSYDnsSNw22yTZg50oq7ecCVFkm3k7MPfqzhU/BakqXPTBkfXYlSTItPRRF
IawupHAzR1QelpJCS9ZSh2UeU8YAI1O8A6S9TrFm0boZP6KquoJjQMpgzeWnzKVfNXkdsSZvlhjM
VWcSEqQRvLnxIlApVjtbXMcr6gvz8r73khnRspKCh88P/taf4AXbtSUaWoeYOnuBV/6lUMVuwulD
ojZ2TF04iBsAtpZST3UFKJjoeO7Omkj5FbxlrJnnbSTzjlJTPVr1V7euHnQ3FnzDHHSXNqNzdM23
Hech7cNbdAMz9vmOhkF8022iAQViNfS3dq61G+kqGmAVfnkHMt/PSI6Qr7HKozd7VHgEKqbPEKLh
I6tlVARB2K7G/LTEq3MoWZpShzOQMqghjZNKztcWvRfqpn8OYZ0w3LuOMFQtaK6KtvbWZrh0gRHW
MzZn3o0VugGyOTH+zyFyJgIGgwIHKBAh8QdEitRDtIt8KShJOFO6mOEe2w5EwpY0XfiUPMYLlMrv
Y//v+NwEBhN/gaj/AIotFkQOk0FmquC5v75Vw3VrK5Zpt0uc1oSuOUf7tqFPiuwa+p7GMCuye51k
gdj4C1wl/gAjcnz3Fmk1BQMs6ddL82WTepV63c5l2LayKOobvIrFXTzYGAXNVfW905PAD3RsecqF
yNzn/b1XyR1cEfH0+er+fZ6C4bjuCERcjsPy/oADd7KDt1YO6c5cisACGJiKT5rEWuIYF8p6SHX9
/JLLz/sACoKP4ibKeEIXNN6//nyjIKiNoI9u1waG62cQ5fw65D+JrHwYWxRVOPsMm2Josn0c9vn+
86v/4WtmTsANwB97H2X9evWch2qoAvli7dKMpQA6uF0T4fL5Vf7wWEGZJQw3l6jJ38ZU7KaIO+kl
drOIzXUH/XLTJHjMTy1pRdm3SZH7+fkVxZ9+GG6rLFwk/qD7y6r7V5mqiyakLcnVLoyT9orpPlHM
CqNQSgJQzuA+kCVfwHUEPYOP/5KP2USYg8DhOqwXA+b4dc4eP78nrF9/e9PMEW2LSGUTEPjD4kKq
3cSeXvGNpcn3srKmn/80v0RqbEqCTa4/v9wyZfxwPQsSkmOC+hNuxcH810fQSfTTQZG2O4hDi3Gc
h6MSuUdlYMZrna55JXr72cySL5XOFFt3vjQxxip9PJzRp70qd0CrZMFa+Py2lqnsb7eFy4HFUufT
Rk7x620h96ymkNSAXQ4rAPkPzbNdU2o6vWDLxKi6K+tTBEj21VBVtW1LXhHZTEC6WvkkmhFgij5u
lVVSYksH+86xjetBqGalkgSD6b2l9HEzm7QgBKMbrXGR9DjIM+Buhl1CHkvoR6gB1g5mX2tUVZts
mTqmMHQRAsPxMnOFONZYztY6YmW0mzl2jhq5wwuUtYzt3je2ZNabw+fP5mOaIqD6MknGUsDAmgKD
ig/PxhP9qDgYVjsExnjeWTWZrDjkrbIhBxdzakVGDE4JI+THlep7/f1nAq2usdCEVes6QLXo6NDe
NwQI653mWzpTon7pm+eUrrQlnOYMJEHggAsSGuZ/rWdLEOmH9+tYSDlRL1k2Q2n9w24GlkGdb2g2
aUqhBHuutgFTgxLjNE+dtEgtsvMTzu2NLxIHdnoWb5sBTc3nj/L3xe/gtczywkRD14mG+3WV5cls
QMkI6x0+mEeccEBtWAlx0dt/uZD8vdIwOhTI3pnwOtL5WGmYggSkU6XVDiv0lySh7xFTOm9rRxVv
2dyCcDigUvGCLkNdKldF2nAznTcRI4BZzFBFL5IjfDwwb3JyznuEuL/xfFO/XM6MBYd38O1TYzCb
NzJgOC3g7PL50/rTS2OAxwDUcnTL+m1yXHBylcTIV7sIbSjMWTNeNQUBDjmE1tWYj7VvDN3rcl6a
UuCnro7eptz9S8X6vUA60CKYJ6KrNX/fJlC8t04lRLXTzfKn4U0Yhkj4Ul1G5MIw/e1q8ndmAkQw
ov2Y+6KBd9yPO29JygV2LhXzSyxC0qrEDJmx5Awpf+2J0ALApaFeuJArjGHCmxx3uHIs07O9sJJM
HWWEK6ZzZtbzvufgvUph4OIDxcleC9DAJMZw8/lr+n0f5Y6tZVDskGNI0/jrosYYySFGnU/L0XDP
KFsojGgQU7/TOT8BZSNU1rO/DC3/0PBzNVaEjlSYsv3xS8poHYayluicE4DNujRMDuKjPCWlOe6j
XIGnhkXOibY7tMBTV54BULlghuDtmp9LEnxiJPk7/AvbjUqxZmMBiCPQitjWdLMVml66S47dC81K
zvRb75hIITg4ScbPW+KmqGaxBV67jF/+i7rz6m0jS9PwX2nMxd6VUDlgd/uCmRKVZbfsmwJtyZVz
rl+/zyFltyirrZlhA6MlZoC2JReLxXO+84U36NCHryMqqmkCQn0FGFdfelGFOI2rfYhhhKJXy1AP
6in4P4YOCx+O61R3O2dpiAmlRRXXd/RJdrONLNblCTO3r6ISNoOat+tlJhTuZw0M+jTPAYeOI8vw
11/lq2HD1HQAPKaKatBLl/HcHsH06YQNb6gRoE4YYwpH+IVq6DX8whyLeox5pmjEfKFtTjfb4ItO
O6BnXaPG89Qsu1NroEe0i/Uo9TAaHYKcnmmVG7O6Vj/tRpt6rjhgfpLyNGHcfQFj4q15s1h0hwms
TXwleQVxIqu4aLxYlJ7OCLa0qmVqcRjDekXj0xJbQvcR+C2dBG7CmHzSbdeaobYZvXFm6j/HXyju
lqGBeQFrhFDE4fs7dh9hvpiCYo2ZomVq2V8pEf1+OxYipphhfUxzAxlZzY/WjSDzRzonZI+FEkGZ
/0K6rpg1MmhuPK9YIjrPtEAbEDC6/llWmtNoyO6liubrbv5Aa0OBBs/wOpz7rl/eG7mYBhg02UOa
kogBiR6fsAqJMOG5LotOh69kzHLZ2ZStQLsCuEeQiKiSeM43/s/QI5bkR70K42VqA7CJLMaNbyy3
n7Mu+I42PHFUqjiVTfEUn+XDLbO6NOzQfy8YUuwGBIkuRsIwz8Apsg3HGrU2LxrXkIUAjAdkDG7w
keEB4pRiDDMKUGZeOkjidvJ1LOJbYd7pIQJDbp1/Spno46zCLMKSk2H567v/Oe7ZqklGwb6XKVNf
1kgwsPMqofGylGx9qbjMF0WoiNAEpsFLNyqGBffrd/wpebZYU+SnFGXAHDjYX6wqXwFyX0ZUgrS2
8wlgceSaxOR+N4updl8vyHjoIaLn0gAaacQYsK0LG/FOnMrKArEQAzALYGhizq/v7uVBubs5g7yW
/SZQQ+Lnz75MMNlhKEUpGps+OIK65B5wbGEKwPcUi6fyL7+d2OIglTSFYuKnYyfKEdVDGAnzMbFq
rWQzSCRUSG84U2rHtyrinbn784hiEeOIKOAwAbKhiPZirfply7SxDPyl7/vGxglanVhYWrNed5C1
ihxsriIykiD1ODNIQ1eB0bkrBY3uCx0Xxz86PXFwckK+QmsuKxOLosKszYnetcW8Y4/O6K5UZ1DI
0qWDVy0w/TTYpFrogFZJmG6OdbqoAi4etCVigJJ0HdAOX4cNdthZWKHOBFV2Ftp2vqKG0dEzyYJu
pntGOMVioV33bregI1nMS6/Ql0jKa6dgOSQmKtFlNcjI7AAHW1qoZyKOVgYbs5AQEQ4j7xLKqbqA
6t7OYnS6Z43PD3xV+qLkNFOVrmiuBxK1RRJjpW35VGoulDfahvAdGnJu2ODMqWdplGinAFQNcGCR
E85MNMYQD9OD0yYs2w6kBZSmTnK1pWYV9grqWrCR0Milv3sLbenS8wN1JtEdPrNNCeYnxJLPTedo
y9qKjDc2mvYyUbdUmyRMBURLVJKp1w/XMqJSpYPzqI0dVGivdnWPFoMaSSuZyTa5VKgmMi6RRbp0
806fauMgXEXFF5hF+swua1jhIeI6E6u0wlkQ+19jpEgWGMOjUuB0CFqygOaDZIczpHAYhKdlumCI
oE9FV2Jha6N0NyBBvXHE5ZHGvax99c6wQJt0vQmSxGi0eVMm6UoNK/uNhtPLwwvYHxuKHUweQ6CR
Xyx1IqdiaEVkI3cyLkvse2kRvbF7XwbP3VtYIAwNR0b6SX7xgKnCDBoBng1gIMxxfKP92pYtZYbg
j1a1VvBs0Cz7dch4mRTwpsROneSGeoKw8SJCeZKNuatfWosCqYA5wy/Q8CPyoK0XIT2hMdKTNBj/
WSmjs1FH1RttLeVlbm8JNUZwfiTw9FPpuByuKnSnY5RmMguWYi4xlw8rvm38PYWKDamg4eDxUttL
ot0dbYdoGetm++HXj2CHgDsIY+IeaJGr1DKAfgVA/HmUZtuUllpK5iI0I2nWDkW1SnR40ViVVFjE
tYGDboJcbXt5dC94kPpF1oM6TWvVvpWQV0WjwCqnVaeHiyYZ7Xu5QmQvLVBbx2dikUR+edMhNb02
UKFZo51vbYpCNzdW3hUfVQ9UwgRGF/KHTn2lWR5ab60Uv5F87VQhDz4jCSwtU1PTNBrXnM2Hn3EI
aoRcOEIXDbtq02klPiu5p0ydNmtPdx/Cafz4Su48a1P5/IDBozt1MFSc4bsQTjHRHGcavYiphjjv
ykFJA+HlUGJfy9UaP7tvcDiqldSaQMjsdpwFnnYdqYk2z0shZoaSwCouTISLjNGGa2+1TLWrOY40
SAIi5QiBqR5B+GRixp5KiwQfoVnpGhMPfvIiKovqoudfLnJskCe+791AdZTQfu1iOO05ygmhRhBq
To0OW4RRRyPHK/wWx0Srvses5+HXS0b76WDncdKEB1Np0QrWXtZaueNgfkTdhBpCSe+kkUpoVSj2
et1tkujuVGt0ZTHWCvpxmJZOVTpe09DI7VVk4+YiBXSvcCLChdBhm4Vp658heiZvC0QOGS874xlX
MTdti7UY9Np0RSMJw0bPN5cQub6OYe6cUeXJU7kGsmfUlb4oVPQpoRSWU9QHPsJfbRZtL90lNKRn
EcISb8QN/adopSvU3OxYeFdsYOXFggrhgpi0U4yF0nJ423AUPqt9xxCMG3c5QW113mQ2KpRdLy00
Cce5YSx8XFVqezXo8JdD38V7Pc6SD4En4B0B2w4XVgPRPyOUFmqXszBNT5qVgONmcskaQaAuxKzE
RvZGthVEUpplj3o8WAL9tmu1e12CKDU41q3rBw/UOs0kZz51hoG0tfIAbeBuGNhXNfnk3I+hrDtt
TDme+vkswRV+adIbWOqM/BYMJlnoLW/ZY2P8Rg/ntbXD5EKn6U3c+SkpHPrAZ0bJ2mlj4xtsA/tK
7JWyQRm1U7z2jTau9dPJhVqUoYFQo5OrOpbzIkFOGnpVclMTYYFTodpeOfcAy/yzfMQ2Vx6TfqHJ
bnjhm7V/ptolAa8k/VI6HnrfFmTwNo4RTBP/aB1303nmuTsa1UIB5dObp0j5Z7MCfTp+A8grvzvN
yQln6GK5U+TK3Zkw4V6Qtn9Dt2C8VjPAfEoxwvnKMmQENPZATlG4CSucyZGf8BY+kPgPHWqvNwz8
3Zmi+u11HiDZqavgNCJdocWFxNLckyhtAHM5ayay1zX8mJUTDUQOFHDOEzO1NiXsivNOJixXeRQt
KnE7TExxOy6T9oMxsLaqlmNG8lsbjqaKTyZGO+zCWgovVDmTdXpr8mfNtZDVaBXG2fh+S+iWJLSd
W09aFDzIiW8pmNbQCyIDZUOMb2y0V1YLi4RejMCji1PyMHBXyAxEiQcq1i4B5YQGz6/MDQ6nDLEH
y2BD/Dq0/fx+TBVBpJNiUagbL6t0M4KXjLGGsYiThAQkZzcIzv4azJG98kejeGM3KD8nlpRtBp8N
YWNkMuFTHn5CG3hboXoeSqCgPrDHBRmK/LGJFQeDqHSU/bPe0YO5V5kLpIPKVVkRLsyo0OYZTNmp
1aWMAjrLnfZUzlOn4aCScQqfyZleAkpQ6mVe8FECMytvkopwbaTicEfhkpMniK+MNNsOIox4qYFC
kiCBogWyBb+IzIMJKjTMAnzk6U3eZTaH3YjAa9z60YIpw7cCHvpM+MBEVrxVfe5dkut+gdbFeEZf
S50rDVJaTlbeVSNrXZGI/LujNY9ItUrb8+9BlGkYBgC4VwD5ghFhNzlwqpe4FstnmR/LZ8gnCoVC
cZomsLq9nLwkCjhnUO4ZJ7LYq4NK/MCfZviSjsS3qGWdjwVLHLPfagWymLMnIuxWUV6gcRxJC56b
No9LbihHSwjBSM56R/KZAgxF//TTmPWO+oe0KC3hVZaBDJmhV1/gEhFiQCBO3dBXq7UeIMtekvOA
DuvIB+p+5CHi4+bXsn2uFAzwMb6u1k7t2Qj7sENTn1+RPTKIFMOfGbaA5hTMd70svaq8CBRQRGnt
ZpwLfEzJUMKLVhrHWd4q1bwZMnMJR8lZq0nAs4sNe4nB+gcTfi4ORUJPRFfX7M52A6cG8nTHrvGM
wV6i60fKEpBG77a7g+4obAhUXSVU82e5Q6bjJzx/H10/ina+jt3uelJdv9pnXNXv//NClf35H3+/
yxL+9z8Hyu2H/+L3/09y7/hx6jT2RLnyhuT7NvJhcT4ncT77tz+8PGVdtW2uSLIKbI1g8EP03WAK
AJxFsSAzGT9InJpyokNZpLvNABWHOqE9jx1N7f/vP1T7hB+IlN6i62iKf7V70N5jdvBV/fnn5wRF
03oxMQNyoe0al3BYEKnUXw6GfXfIS0PDiBnMcxIv0TbqsG0zMGGBy2VsK5yNrpUB5+Yij2S462Pa
T7EuN1VwvFW96Ayr2zgMLKdRK4NiDZsCwvqHBihMitbaFMViYwaQI15DBmy/4GSHXEsYYEgV1gDM
yMbpfUxQ9kT6gKGO0HQP5Bs3VrRFWhfjparlFXKnOurIacNdmFibAKRu+rkcdSspzctHr2wHuN1R
g4lzgi5t7Cj2hVw3wcZjrjQfkGZCywVwXoL5yFyvk2Be1aF9FsIEgCQyIgSvhNLSDzXnIUS7NYEc
MsgLmnD6Mhsa+dYag+Ayyk3sPEieZwm2QBZYKqwvJIVmhYzw0UIdLRgwWoyiECII5Tam2qdV5MXh
MrELJOw9oI4dTuStOlGMxr7u4tCbmUWeXcFkyb/IJE0XeiRv9BF9Fkc+HzPgcpEer8YhJmm2zrCM
uvYlKgFDb66sFNAz3xxtKateaCVy5qZXrjs77OsF6oJxTD8lwQTJ7rt6hkCVeVfT0wPQHreuPANb
TNoSnpVRz6wCvcaZm6LqOLEzrMj8ZHBwiUbKDHmaRs22kiYN5wOO9p+dsDfW4WjnV2OlNNl0VCXz
LtbD4rQMh2rVm5KMZDE6XSKJx4vIRjBkojpKtDaT3lq1FRaLsde0H1rmt8ok94wooatJ+aNhqsWY
TFpnaiF9rbSacyAymGux0uAwpB2dNcSIzlIVz5LE8xGnopU9zF09CR4Cs0O3llW5Qg6V5ndmgCuX
MyP93BqqeWlxxCEvKodfyjz7hEq59YmzyFpaSRrdJJHeXqHDhQQdU9BJDjZ2kwaFtQnjxpsVCsKq
KBZs3Kz3EJfFN6osNGnlyHRnkRpVry1UmhiKB2jzQqNiRRsIOU0Ut7mwU+j8eC8jNYGMZT9VrETZ
DGOZDRNCv/WxtlQfxwKn89cozA+3feD166SrlCtViRtMS4283VKpdKduZIreUxUu22isP3dQ+TZu
imQVUzPtrpJtNOWYk3WXGmCpz7HpFuU0CkdEtSiXjOICAkDcT9yOKQyYZ848JA2leaR11AsuYkg4
tkc9aQmqoNPUMLur1jSTj3om4bdZSXwVBRrA/hyWtKVPUjDVZyOKMlOtapNTK1TduRTI9iXhgtow
ClSU630OR3vU46uuHutNy6z+qldaQV+wjOHWwQDhVI/qqsaVTcnw/1G9S7keIO6qSqguWkpjwO6W
LGDwlnSWuFBUKCS6TOFNEW1DcjM9d5FyvKrKrpnXbp9ihogalGIzF7SsziqWtdTlKCsh92Jber7x
EzyR2rzu3QkSUbTojKEqkWOJg40a4t5mZYO5UYD3nmGxCetLU+sNpjHduZ/EyWcjR0mBKWfWAnAf
PuRAu6G95pp7p5SJ+kVRR0aUHZM+0PIl8iF5Pwt05BoDGg1LK1DYW0OXRBeuF3fXdqP01wMAeIyw
ULCdwsO1ZoTUuWLVK6mQy5WVQUpCChcXpchoT1FfKq4U00muAsMyPhaS2X0k380eOw3W82TsM3Xl
jrZ0a6E6fdkifvMR1XQJDgs50lndhaQwgEqxVnNY0qmmfUuhts0ypQMZmcnKTMr78mOA/jaLAv3M
CRJ341xTBtpHuqMs1TDyF6gHdVPoD9W00Ev0PyRG1be6haSd79v4dFInDWtMBrSNlwTjckhMY2nT
5wJpUY4zTwmVdVg2zn0qic5cpTY3hVO6V/zRpYHUWfdBpyRLjF994MtpcaFCzL8g40sZQdbtQlfU
5DPDV+ezg7nGFSZmwVIFIIztDXDKiKQWiG6pwbaTLHVdRqLeK+g4TGEX+IzR4uY0b4Gxw+As1/qo
JFd50SPcEwVfmdrZUzOtTnGtE5ZN9QIrwM+5Nhb9dGisG69AATjph7UNdOeuCOP2kQZxNzNLrV/W
JYbKE6tRMWc1hxH2AfaluT8pAaAvpEFDiqrGdnGTW1ItmjiwshoYYLENEMNFOGplUISgtGtMdO2+
BC+CJqZ0rmTtKhGEPSvwznuppEKI+jnqdvRDwqRY4cCGRG6pgAnHchm7z7JGHxb8mxafRlpdCfGu
Gh9txgYIFvkN7aY6jNd+gwbc1MNcDoZ90k38svzMaJXI3NAqndqd1ucM24zutqwwl2p0dZyrRYf7
B+ZfN5pUQoQCXOusAKsN84TOI55WvYMh84014qUSM3+8kivOs7zRopXrqPmXwh6SU1REMcBjzd+h
AAbavc/1cx94xwy3sXymVOlwhnjTEvzRuDIRPF+m6BffK737EHFoxYm79aEnrroknvNUsHajSK1R
aCwMTJgdBXPtXpcQqTOi5lQPM/lWH9rKRl0p7C99RsM1KApa6RPDx1XUTHtlkaA944O5kr71bmme
YgtbfmR/FBvLzpuVBkxQILayh6RO2pWt5tZpjd3etvRp5sh+euVGitDHG8Y5wEj3li8g4Zmqwl45
Ku0tyrQIA1aFf4EmcIik+4DAcNUryxzU41WspfKmwpUFl025nbe+l9P3kkDNLzoa/SvVBAdAcJKZ
0Uoa9qGSxPQJxYNiUmqMhQLP7oK5YqemvjSxf12neirdWF7kBXMk69tV2gvtW1SOzHiJk2F2Q34R
pOcx3mj+TEpi358QBqb+WsbBCqRDUYTdJVo+5Sm+1PG1W2vBY0LEgWipm90UgCBkBc0MPmhJEs5D
0l18SxTlDqPBeNGrmFDxZ0tbJXSpFlqo0g/MAnmONkcwLXD5XOHQS/PM6vKbqusuJTze0xxwT19W
6xJcy6zpIdHYcLYAbmP7UtE6nJZV1z90Qd9/63L1oQqM8rMVt1szb5GUNHQvu0SU1US3salXoxUE
yLVq3cbSYIMXuQzFVlfLWeaisWlVfgJ3heMJpo12qhX2nTp2yVmFdddchQEB9wstEr9CFRZnWW9m
xEa68DF6OcNWsrusMfdaulkn3eKtUDOKVExaN6l5boaD+2BrhbZgj0K78keNr6FJ7gIjM88D3Ouv
5MTvl9XY1gsppGQ3ITreAkEsN9iEU6SF6hjODB0i7URtHe+U6abwb6y9NXP84osSthi4MiC7SoKy
mctdZgEg5+DMqtC4aDJ4L1LsanOvkNBvxg4JjgoCDXhuBD0+Z9gKz42oFVSdoLPADMj+Iqwtxm0N
7mK4c2f6mYVRxhxso75KelO5dWvHnyOphNe7pLorY9CjZTR0yscaFcRJrlbaKjLbbh3EbnZldfGg
TBpzxKragzN/bwRlvSqA3N/ImlbPejXwLvUAQwLbGvWPHHQY6JilTXUQmOpc7+zoNFASe2W5Nc6t
Xp5+Q/LQPjcrI/7Q0rdZonknzwvAb6sx0o21UwxQz2gTr9M2V2Z65DocNQjmT8gGtBmqx/2mkutr
Q64W5KnyhllGCByj/EOi8AYP4V+0g/QpbTtfuOQZHzT4FROTRtQsyChacnD6TGvkHn1SGHcl+Mty
0usBsnfYxE/NJsEVj4VBJyIBtHAj45V+J+PnOsNoyuUT9PQMXIidzyrLp7rteZ0GAICO0bNhx091
2ouOEqAipNTlwF/1XRNPGGBF6D47CAk6dgBuh5ZlmHbSh8JR+zsbCc37wW7zS8hA3pk9qMUnN+jC
ud6S4E/wefSWfoOac68540I2JLTVrAh9MqahVynaXXj32CDySWhTyHiOTiohwWO7BxUmSSQ1aQut
DQJN3lr6nIHumU3/4atnZvj8Sn12KYUx86bS/NgUlbKW6tyYu4Wj3KtNY53VgLGnYUGPibkkm5YJ
8oUe08yMDa1EaK+wx3XpW9ZnMnVvaSDIj55st81a46qpm1udDAUgIFNkMEHDDB2X4bpt0o0bRCPc
nMgiA7djn2Fm6XhUpb5vLuK+RHVUOGc/qHWBFqmkezWHe0JSOEf2OvtjVJNYneWBjRxr6ZvtBuvb
Ye0XZLuT2qMZS2u3vaxQsZYgbivuOVRZ9dFo5OAhB/Q6y3XJmncMb28yhBgdQMM4GLqAKObIGpln
et1IK0BU7qwKxwyxW7sJRsj7cv/YVoiZ+WOB8oOBQHuZIMHaF/GCaaU8MXMDZZVyDM7dzrDbWZGU
gEEaYxwh+LTVXFfG4HKMUk5oP0UOnPr1KpBLsHIaTpk3bHRnDX2sW6uZjtSkTIatIBH8LfdrUsGk
6/o7P4GONm3IF7qpXaQNjlSYyG+wvA4v213KHe/Sb1Vk4pzCJOVhjh88D1JdyNTyMc0637/URCaP
SByxyRb5vbLL9OUQ3Eoj8v9OsuuNI2oC3JydSSzqhCZuVRrSTGwvq7DDZglZgrtEFBjlrtYwycwI
RqIE0XbVSCMKk0SUKDgmUa24onDpSmzGE1OIJvii06o1hYTOE/AXZ1fy2LvyR7HKNF/VhdXjB2ei
9oax6XxA9JgvPGLhOtAgp56hWNs8BXmNLg5yCWlbX+l9GS4He6A/aYt6C3nk27zUTZxd8htJDYIV
0p7ZRpPy7CZpFH2aBWTK8At6CdmBYDy1EJZDxpciTS9dsCBYyUPDwgYU/WW+h6nvycofamEYTBk1
7QrIo/Wx4DtgIC9KxkgUj9GujoyAVp/7UU2ngCJTT5nAdbvK09xVoY4oSHNFi5aFKFIbUa42iult
wF1tgCT6bF2K2kSUt9ykKHQpeUtR/MaiDDZFQWyL0tiQPPtTqhef+iqM4NFTQDeilKaJnn5ORXlt
7yrtURTdvii/HVGID7uaPBbleSIK9VaU7LUo3ntRxte7ir4UxX0qyvxRFPwhQTpxaUnXNDIhl+06
A5FoEmAhZK0M0ThQ68aZ/Tqi6urLgKqjgaYrpmCTMUV+icCtHEejSCik5VDb+mkaBetaRX/JGCRn
rqrk6aqjGVeyjkTuRBFeu0bQGMtWtZRPle376RThT+9haJvuNIn14UyylerKppt3T2KQfdTQGG6Q
pgUf64w4N2vdTZnUTJgSKY/4TkMNn2priFZyTdEp5F0Ua8Zo0DqtbC/N5vXAXaEr1pJZuWO6LccG
OfWkNpGkHUUgQ+2TmBbu4tu4i3X6Lu75IgQ6Ihj++oHtpp8/n0Ak02gXMSPeYXWfAb+csvIGvafh
jMjl7Xiv3Rdb6b646S6qa0T200spfgOSvYPWvXhHBjaOpehQVsDBiTHgs3fsaLAkZh24y9a03S9x
VgXY5erhcIHe/qgy6Mvys3IoanOqeJH/RTEgt+a6G30bFaOHDDkE7gLgIUoY0AlrLJ5crI+napZb
8pJZifRHVefmHfAYjjozzTqa7JBJI1Qch3LVF1BBtAT0L054/ZpMhvhEO2ViWlD1gOItW9JPmg1J
uIiZqyyGChN3hIDGz2YX4o/TufG6LWjjo24ifUiCrtw0dRpd+yDvz9QYKYCzloT41kcFeat3AUyc
uOuR6e6D8qOO2xDxC3mQP3Zf4/+Hbv0zH1fc4BimXzeP5XDziPJ0vZ8v0LQWLq9CaLa+y/69X/re
DX/9Qr/9U5KOMAHJvw5a/7t72t3wry4Rb/lczcMjfXrzBKoJqBTYGfvXP36Ls9R7+jEKjja9LrQJ
GZiLF1gD3u/ZI/qrh/Drz7d/mr/+nV99gP3jWT/wAQB67m9qryj343n+aw8BJAVwLJTa9q+Dh2Bh
X2vA5bURkty9mIC8r4cAQUOAyY5dC+oJ7GwTccWnp8DA+9lasJQTRHeAH/Ir35/S+3oM4ACfFui/
vxY07UQgDQ2+8B+f8vlDME4U3FrFgGz/Ywqc/8hD+Jo1aS3CkgeB72CwJ05EbunNR/DiCs9igkpM
QF4Ajsmrj8A50YSoK2XPfjv8px7B9iHBmDCo6jL4Wh88gqe56NHBUTlhFgoRFR3a3Yup5LO1YKsn
YK8Jj/J+572jqKiAPALv+c8sgxdP8c9lwHQXdL/BA3j101vWCV4nUAeBxuxe724ZEKcEs/K4hyBj
XQ7vGmXcg+/eMnA755M7qCLuXu/uYFQ4sRh0HbsKGORD7qADSsh7ZQ+wChQFKoJt/Ifj4Ytl/GeC
8PQc/oaFAAKfXAkC8mvPwTyxbJmy23haDxQB/5Fz4a+fA0K0mgrQ/MgdoVgnbHgTlWrQHs+ioeWc
wG8TwVLf74g9KuU9BcXdjtDIao4KCapxYrAOFAx9XjseHQ4N2KD0WN5tmsQ0fh+s38wRXqymPw8H
1TlBPhfcILnw80VAOaGD5gfEuN8l7+5QoBdxdJ5soF0PBZt087VQYPNj1PBR/n13aYFGTnd0UmSd
QIAnvRDa/LvXwQqw7RMdgj+A0qes4d2tgO/It6PjABYGwH+ELMz+ORzGQ5aBYRIlVHp2u9f7OxFk
zkbSu2PjIQsCAhFyFMp+O7Dsn4UExxQVkwYtdf8YBMj4nZ2M+3Ph6JBonkAes8mWX60cHR2wJC0E
0oT9a78R39/5eHSA0E8sTcizQHfavw7XA90Uoicoq+9thne4HhjUPq3TI45I7YRmMJtCOwwMoqem
mbLq0DPevd5f6cDZtY9W//6nV+QT2uHopDHEfWUVWOYJuGX46spTOv3uzkpio1gFR+8G7QS+EdBA
kXc+D4sKfy/U7L5X1++uqaiZVHbHng2idarDqBXiAM8+vW2dOHCDHCxn9q939+lhpB7dS1TlEwNp
JR1+/Wt7wOZEAM8FB8fZnwjv7iEocIP+hg0AB47CGMWr3euwiWbZJ5AOmJsBY9+93l803DdSuO3j
ykYC4j4lfv05iFOB50OR/t7OQzFdYPx85OdXDNE2JgyitLd/HUQESz+RGc07EHv3P313m0FXOK+O
fQjOCSJEsk1AeHUziFwZhrj6lBk47+4hQAs6tm5iIRAMDAaOr+aH9JEcU5wZlJC717vbDyjmKcdG
RYUkGdCAqj/FBPlFVGQh0GOgw/B0QL6/hwBb9NjKURGtMpIAfJh+igU7zq3gmr2vWpFy3tzf1BGp
sXJC3U2x/PJj0zqREZBDYPC9fWzVxD/x2NinnAihWZQLXp8nOSd0TcU4fx8ZxY54X989Wi10vehj
MPfiP1RNmAcelRMwbMaaiHPle6w7rBEYrhi0GXXaqftn8i9EgX+ir/ADzDL1g/hhLrAuwWP1Gtrl
r37h+5T5558/gTcEQgNXox/cz90vCqPS/XvvpzTiz78fdJp3AJNnP/wOOHn+z58+4M9v/epNff/L
VfBYbsuv/rD7uMPTbV5sE7Aw2J/65fa3q3L78Fj5BwPl3an35w397z8ObvfZKvjl9atqmzy/7B6/
c+xlJ4G/LZ9fdt/iPvayq205bNPt8wsjICAGB0dfOUi2X/1t/OqT3g+uj32L022SNL/91zbJ//u3
sy20ieDgCT0BRY59l7NtmYIDiw4f0j47OPrarNP4xYV3XZljL7zZovO5fegeH/PvX+Vul+7P82Ov
fr598IfX99C+ljz2DS4fAm7/+Z0/VerHXviqeWi++o9lORxcfH/wHX/xNNx+ObzwDpxw7IVvtuG2
qiH3H1x7j4k79tq3AbIUBwHraX507IXvtkkQ/3axfWie3/VTanXsxT/UNbbVrwRxetJCoODY6//x
WNW/TR5Tbxt/v5jYP0/dsmOvfr4lmBOw6vJgjT/VnsdefdmEXP0AK/UDOnj0tbODO/7RNDj2upzK
/5op+V+bof/I1X55SpdN+tfH04+R2bEf6zwYs/IwHXjqOP8NJ+xdGeTN4Qr6s5197J3Ptg9kSciJ
sIM9ttpq2z7GwfO9sHsv4BHf/+5VZ/p/6ssQ7yD8579faXdS/RjXHftJzrepeE6vXJzE/uiLP3rk
ONvhYFfwZABliVHAsZefPcb+y4f+hPc6+tI/9htWat/v9M8nLxT3jn2LqZCjCVg9h2n2vtP6N6yb
qe9v6zqofnqHP5Ghx36E3Tnza12dIyPRKUfBX+r2/A1L6O6RreW9zPH/hIkd+4Q22weez/fFIhbQ
qxX0sW/zejz6jXPjt9lfrWQhASgzjVdVGo2AXBX1zUX9Wr35gwnxcxX6neHw2j87LLHFb3yNH7fl
7/8HAAD//w==</cx:binary>
              </cx:geoCache>
            </cx:geography>
          </cx:layoutPr>
        </cx:series>
      </cx:plotAreaRegion>
    </cx:plotArea>
    <cx:legend pos="r" align="min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1400"/>
          </a:pPr>
          <a:endParaRPr lang="en-US" sz="1400" b="0" i="0" u="none" strike="noStrike" baseline="0">
            <a:solidFill>
              <a:prstClr val="white">
                <a:lumMod val="95000"/>
              </a:prstClr>
            </a:solidFill>
            <a:latin typeface="Calibri" panose="020F0502020204030204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8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defRPr sz="900" kern="1200" spc="3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lt1">
            <a:lumMod val="85000"/>
          </a:schemeClr>
        </a:solidFill>
        <a:round/>
      </a:ln>
    </cs:spPr>
    <cs:defRPr sz="1000" kern="1200"/>
  </cs:chartArea>
  <cs:dataLabel>
    <cs:lnRef idx="0"/>
    <cs:fillRef idx="0">
      <cs:styleClr val="0"/>
    </cs:fillRef>
    <cs:effectRef idx="0"/>
    <cs:fontRef idx="minor">
      <a:schemeClr val="lt1"/>
    </cs:fontRef>
    <cs:spPr>
      <a:solidFill>
        <a:schemeClr val="phClr"/>
      </a:solidFill>
    </cs:spPr>
    <cs:defRPr sz="900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25400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lt1"/>
            </a:gs>
            <a:gs pos="10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496">
  <cs:axisTitle>
    <cs:lnRef idx="0"/>
    <cs:fillRef idx="0"/>
    <cs:effectRef idx="0"/>
    <cs:fontRef idx="minor">
      <a:schemeClr val="lt1">
        <a:lumMod val="95000"/>
      </a:schemeClr>
    </cs:fontRef>
    <cs:defRPr sz="900"/>
  </cs:axisTitle>
  <cs:category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</cs:spPr>
    <cs:defRPr sz="1000"/>
  </cs:chartArea>
  <cs:dataLabel>
    <cs:lnRef idx="0"/>
    <cs:fillRef idx="0"/>
    <cs:effectRef idx="0"/>
    <cs:fontRef idx="minor">
      <a:schemeClr val="lt1">
        <a:lumMod val="9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3175">
        <a:solidFill>
          <a:schemeClr val="dk1">
            <a:lumMod val="65000"/>
            <a:lumOff val="35000"/>
          </a:schemeClr>
        </a:solidFill>
      </a:ln>
    </cs:spPr>
  </cs:dataPoint>
  <cs:dataPoint3D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</cs:spPr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lt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9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10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95000"/>
      </a:schemeClr>
    </cs:fontRef>
    <cs:defRPr sz="9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9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95000"/>
      </a:schemeClr>
    </cs:fontRef>
    <cs:defRPr sz="9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AB1D8D-67C1-490F-8C20-4E8C966F4456}" type="datetimeFigureOut">
              <a:rPr lang="en-IN" smtClean="0"/>
              <a:pPr/>
              <a:t>27-10-2024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3E68F-0A90-42E4-BDDA-0595BE711BA4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1A996-5B7A-AE8B-4ECC-851D1B6347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7CE3F6-E126-09D8-5585-4EE7F55B93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C813D-87C4-BFEC-2578-D75B22099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8F0F-4BE4-4FAC-9295-0B7C19A77947}" type="datetimeFigureOut">
              <a:rPr lang="en-IN" smtClean="0"/>
              <a:pPr/>
              <a:t>27-10-2024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7D2AC-4094-65F7-0357-E2BEE4627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6FF33-CEC3-983C-1140-544C98FE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57B63-F4C9-4989-85B9-4C13C86CD8A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0970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C9123-B579-0D0E-AA18-D2AC2D2B9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3CDE1D-C2D1-EB29-9806-20F4599F54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6D1FF-AF8F-3708-B6F3-4F6D957B6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8F0F-4BE4-4FAC-9295-0B7C19A77947}" type="datetimeFigureOut">
              <a:rPr lang="en-IN" smtClean="0"/>
              <a:pPr/>
              <a:t>27-10-2024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92226-9CB9-B01B-8CDD-E9F5C0EC4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E7446-B7FA-6AE0-E205-B683C8827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57B63-F4C9-4989-85B9-4C13C86CD8A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829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705F9F-BAAF-77EA-23AC-52C9563EF1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2037A8-7E05-F2D5-34B0-83374D7B25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2F2D0-1A9A-F5A9-1BD7-06BC312CE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8F0F-4BE4-4FAC-9295-0B7C19A77947}" type="datetimeFigureOut">
              <a:rPr lang="en-IN" smtClean="0"/>
              <a:pPr/>
              <a:t>27-10-2024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63BCB-A494-3714-D5B1-ED5A75003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E2F54-4F79-3EC1-62D3-59E0C4884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57B63-F4C9-4989-85B9-4C13C86CD8A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6406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flip="none" rotWithShape="1">
          <a:gsLst>
            <a:gs pos="0">
              <a:srgbClr val="B1DDFF"/>
            </a:gs>
            <a:gs pos="100000">
              <a:srgbClr val="B1DDFF">
                <a:lumMod val="64000"/>
                <a:lumOff val="36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12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368300" ty="203200" sx="64000" sy="64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80902" y="1275025"/>
            <a:ext cx="7182197" cy="4307950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088136" y="1385316"/>
            <a:ext cx="6967728" cy="4087368"/>
          </a:xfrm>
          <a:prstGeom prst="rect">
            <a:avLst/>
          </a:prstGeom>
          <a:solidFill>
            <a:schemeClr val="tx2"/>
          </a:solidFill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3794760" y="1274764"/>
            <a:ext cx="1554480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3886200" y="1274765"/>
            <a:ext cx="1371600" cy="548640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1281" y="2091263"/>
            <a:ext cx="6801440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kumimoji="0" lang="en-US" sz="6200" b="0" i="0" u="none" strike="noStrike" kern="1200" cap="all" spc="-10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1575" y="4682062"/>
            <a:ext cx="6803136" cy="50292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 spc="8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1400"/>
            </a:lvl2pPr>
            <a:lvl3pPr marL="914400" indent="0" algn="ctr">
              <a:buNone/>
              <a:defRPr sz="14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  <a:lvl6pPr marL="2286000" indent="0" algn="ctr">
              <a:buNone/>
              <a:defRPr sz="1400"/>
            </a:lvl6pPr>
            <a:lvl7pPr marL="2743200" indent="0" algn="ctr">
              <a:buNone/>
              <a:defRPr sz="1400"/>
            </a:lvl7pPr>
            <a:lvl8pPr marL="3200400" indent="0" algn="ctr">
              <a:buNone/>
              <a:defRPr sz="1400"/>
            </a:lvl8pPr>
            <a:lvl9pPr marL="3657600" indent="0" algn="ctr">
              <a:buNone/>
              <a:defRPr sz="1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3931920" y="1334222"/>
            <a:ext cx="1280160" cy="457200"/>
          </a:xfrm>
        </p:spPr>
        <p:txBody>
          <a:bodyPr/>
          <a:lstStyle>
            <a:lvl1pPr algn="ctr">
              <a:defRPr sz="11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14008F0F-4BE4-4FAC-9295-0B7C19A77947}" type="datetimeFigureOut">
              <a:rPr lang="en-IN" smtClean="0"/>
              <a:pPr/>
              <a:t>27-10-2024</a:t>
            </a:fld>
            <a:endParaRPr lang="en-IN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104936" y="5211060"/>
            <a:ext cx="4429125" cy="228600"/>
          </a:xfrm>
        </p:spPr>
        <p:txBody>
          <a:bodyPr/>
          <a:lstStyle>
            <a:lvl1pPr algn="l">
              <a:defRPr sz="9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6455190" y="5212080"/>
            <a:ext cx="1583911" cy="228600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E757B63-F4C9-4989-85B9-4C13C86CD8A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565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8F0F-4BE4-4FAC-9295-0B7C19A77947}" type="datetimeFigureOut">
              <a:rPr lang="en-IN" smtClean="0"/>
              <a:pPr/>
              <a:t>27-10-2024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57B63-F4C9-4989-85B9-4C13C86CD8A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1445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bg2">
                <a:tint val="80000"/>
                <a:shade val="100000"/>
                <a:satMod val="300000"/>
              </a:schemeClr>
            </a:gs>
            <a:gs pos="100000">
              <a:srgbClr val="B1DDFF">
                <a:lumMod val="64000"/>
                <a:lumOff val="36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12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68300" ty="203200" sx="64000" sy="64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980902" y="1275025"/>
            <a:ext cx="7182197" cy="4307950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088136" y="1385316"/>
            <a:ext cx="6967728" cy="4087368"/>
          </a:xfrm>
          <a:prstGeom prst="rect">
            <a:avLst/>
          </a:prstGeom>
          <a:solidFill>
            <a:schemeClr val="tx2"/>
          </a:solidFill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3794760" y="1274764"/>
            <a:ext cx="1554480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3886200" y="1274765"/>
            <a:ext cx="1371600" cy="548640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2717" y="2094309"/>
            <a:ext cx="6803136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kumimoji="0" lang="en-US" sz="6200" b="0" i="0" u="none" strike="noStrike" kern="1200" cap="all" spc="-10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2718" y="4682062"/>
            <a:ext cx="6803136" cy="50292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2"/>
                </a:solidFill>
                <a:effectLst/>
              </a:defRPr>
            </a:lvl1pPr>
            <a:lvl2pPr marL="457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931920" y="1332914"/>
            <a:ext cx="1280160" cy="457200"/>
          </a:xfrm>
        </p:spPr>
        <p:txBody>
          <a:bodyPr/>
          <a:lstStyle>
            <a:lvl1pPr algn="ctr">
              <a:defRPr lang="en-US"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4008F0F-4BE4-4FAC-9295-0B7C19A77947}" type="datetimeFigureOut">
              <a:rPr lang="en-IN" smtClean="0"/>
              <a:pPr/>
              <a:t>27-10-2024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04679" y="5211060"/>
            <a:ext cx="4430268" cy="228600"/>
          </a:xfrm>
        </p:spPr>
        <p:txBody>
          <a:bodyPr/>
          <a:lstStyle>
            <a:lvl1pPr algn="l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3378" y="5211060"/>
            <a:ext cx="1584198" cy="228600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E757B63-F4C9-4989-85B9-4C13C86CD8A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0190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2103120"/>
            <a:ext cx="3657600" cy="393192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4880" y="2103120"/>
            <a:ext cx="3657600" cy="393192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8F0F-4BE4-4FAC-9295-0B7C19A77947}" type="datetimeFigureOut">
              <a:rPr lang="en-IN" smtClean="0"/>
              <a:pPr/>
              <a:t>27-10-2024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57B63-F4C9-4989-85B9-4C13C86CD8A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12479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074334"/>
            <a:ext cx="365760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755898"/>
            <a:ext cx="365760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2074334"/>
            <a:ext cx="365760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756581"/>
            <a:ext cx="365760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8F0F-4BE4-4FAC-9295-0B7C19A77947}" type="datetimeFigureOut">
              <a:rPr lang="en-IN" smtClean="0"/>
              <a:pPr/>
              <a:t>27-10-2024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57B63-F4C9-4989-85B9-4C13C86CD8A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65942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8F0F-4BE4-4FAC-9295-0B7C19A77947}" type="datetimeFigureOut">
              <a:rPr lang="en-IN" smtClean="0"/>
              <a:pPr/>
              <a:t>27-10-2024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57B63-F4C9-4989-85B9-4C13C86CD8A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32836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8F0F-4BE4-4FAC-9295-0B7C19A77947}" type="datetimeFigureOut">
              <a:rPr lang="en-IN" smtClean="0"/>
              <a:pPr/>
              <a:t>27-10-2024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57B63-F4C9-4989-85B9-4C13C86CD8A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3269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765290" y="173736"/>
            <a:ext cx="2194560" cy="65105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300" y="607392"/>
            <a:ext cx="1823085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8976" y="907143"/>
            <a:ext cx="5428856" cy="504371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72300" y="2286000"/>
            <a:ext cx="1823085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3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8F0F-4BE4-4FAC-9295-0B7C19A77947}" type="datetimeFigureOut">
              <a:rPr lang="en-IN" smtClean="0"/>
              <a:pPr/>
              <a:t>27-10-2024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2505454" y="6265818"/>
            <a:ext cx="3950208" cy="274320"/>
          </a:xfrm>
        </p:spPr>
        <p:txBody>
          <a:bodyPr/>
          <a:lstStyle>
            <a:lvl1pPr algn="ctr">
              <a:defRPr/>
            </a:lvl1pPr>
          </a:lstStyle>
          <a:p>
            <a:endParaRPr lang="en-IN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7795258" y="6310086"/>
            <a:ext cx="109728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E757B63-F4C9-4989-85B9-4C13C86CD8AA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6884162" y="292608"/>
            <a:ext cx="1956816" cy="6272784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27283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B7AC3-09C5-A589-09CF-E63C18DCB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E7E86-A33D-73F9-98D6-0C8972F2F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182D9-1A03-A12E-6C1B-2B9965085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8F0F-4BE4-4FAC-9295-0B7C19A77947}" type="datetimeFigureOut">
              <a:rPr lang="en-IN" smtClean="0"/>
              <a:pPr/>
              <a:t>27-10-2024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30F2E-115F-6CEB-8AD9-567BC63E6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1C3B0-8CC3-DEFD-0D83-70D335B7F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57B63-F4C9-4989-85B9-4C13C86CD8A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54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765290" y="173736"/>
            <a:ext cx="2194560" cy="6510528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6884162" y="292608"/>
            <a:ext cx="1956816" cy="6272784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300" y="603504"/>
            <a:ext cx="1824228" cy="1645920"/>
          </a:xfrm>
        </p:spPr>
        <p:txBody>
          <a:bodyPr anchor="b">
            <a:noAutofit/>
          </a:bodyPr>
          <a:lstStyle>
            <a:lvl1pPr algn="l">
              <a:defRPr sz="24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449" y="173736"/>
            <a:ext cx="6398514" cy="6510528"/>
          </a:xfr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72300" y="2286000"/>
            <a:ext cx="1824228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3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14008F0F-4BE4-4FAC-9295-0B7C19A77947}" type="datetimeFigureOut">
              <a:rPr lang="en-IN" smtClean="0"/>
              <a:pPr/>
              <a:t>27-10-2024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9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97546" y="6309360"/>
            <a:ext cx="109728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E757B63-F4C9-4989-85B9-4C13C86CD8A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46874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8F0F-4BE4-4FAC-9295-0B7C19A77947}" type="datetimeFigureOut">
              <a:rPr lang="en-IN" smtClean="0"/>
              <a:pPr/>
              <a:t>27-10-2024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57B63-F4C9-4989-85B9-4C13C86CD8A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19925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762000"/>
            <a:ext cx="177165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762000"/>
            <a:ext cx="60579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8F0F-4BE4-4FAC-9295-0B7C19A77947}" type="datetimeFigureOut">
              <a:rPr lang="en-IN" smtClean="0"/>
              <a:pPr/>
              <a:t>27-10-2024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57B63-F4C9-4989-85B9-4C13C86CD8A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51703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4008F0F-4BE4-4FAC-9295-0B7C19A77947}" type="datetimeFigureOut">
              <a:rPr lang="en-IN" smtClean="0"/>
              <a:pPr/>
              <a:t>27-10-2024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E757B63-F4C9-4989-85B9-4C13C86CD8AA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4305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8F0F-4BE4-4FAC-9295-0B7C19A77947}" type="datetimeFigureOut">
              <a:rPr lang="en-IN" smtClean="0"/>
              <a:pPr/>
              <a:t>27-10-2024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57B63-F4C9-4989-85B9-4C13C86CD8A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25967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8F0F-4BE4-4FAC-9295-0B7C19A77947}" type="datetimeFigureOut">
              <a:rPr lang="en-IN" smtClean="0"/>
              <a:pPr/>
              <a:t>27-10-2024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57B63-F4C9-4989-85B9-4C13C86CD8AA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5934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8F0F-4BE4-4FAC-9295-0B7C19A77947}" type="datetimeFigureOut">
              <a:rPr lang="en-IN" smtClean="0"/>
              <a:pPr/>
              <a:t>27-10-2024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57B63-F4C9-4989-85B9-4C13C86CD8A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8289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8F0F-4BE4-4FAC-9295-0B7C19A77947}" type="datetimeFigureOut">
              <a:rPr lang="en-IN" smtClean="0"/>
              <a:pPr/>
              <a:t>27-10-2024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57B63-F4C9-4989-85B9-4C13C86CD8A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84129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8F0F-4BE4-4FAC-9295-0B7C19A77947}" type="datetimeFigureOut">
              <a:rPr lang="en-IN" smtClean="0"/>
              <a:pPr/>
              <a:t>27-10-2024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57B63-F4C9-4989-85B9-4C13C86CD8A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35088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8F0F-4BE4-4FAC-9295-0B7C19A77947}" type="datetimeFigureOut">
              <a:rPr lang="en-IN" smtClean="0"/>
              <a:pPr/>
              <a:t>27-10-2024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57B63-F4C9-4989-85B9-4C13C86CD8A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7142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5A218-F32B-6643-7FFA-EA6E0DDDB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6665A3-915D-736F-B957-99A608FA4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C14BE-D4BB-130F-0353-6E1904A4E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8F0F-4BE4-4FAC-9295-0B7C19A77947}" type="datetimeFigureOut">
              <a:rPr lang="en-IN" smtClean="0"/>
              <a:pPr/>
              <a:t>27-10-2024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6ABD4-0105-5031-BCC4-F246C09B5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D6278-E297-48A3-D3FB-852EFFF4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57B63-F4C9-4989-85B9-4C13C86CD8A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50095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8F0F-4BE4-4FAC-9295-0B7C19A77947}" type="datetimeFigureOut">
              <a:rPr lang="en-IN" smtClean="0"/>
              <a:pPr/>
              <a:t>27-10-2024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57B63-F4C9-4989-85B9-4C13C86CD8A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50650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8F0F-4BE4-4FAC-9295-0B7C19A77947}" type="datetimeFigureOut">
              <a:rPr lang="en-IN" smtClean="0"/>
              <a:pPr/>
              <a:t>27-10-2024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57B63-F4C9-4989-85B9-4C13C86CD8A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85584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8F0F-4BE4-4FAC-9295-0B7C19A77947}" type="datetimeFigureOut">
              <a:rPr lang="en-IN" smtClean="0"/>
              <a:pPr/>
              <a:t>27-10-2024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57B63-F4C9-4989-85B9-4C13C86CD8A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58711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8F0F-4BE4-4FAC-9295-0B7C19A77947}" type="datetimeFigureOut">
              <a:rPr lang="en-IN" smtClean="0"/>
              <a:pPr/>
              <a:t>27-10-2024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57B63-F4C9-4989-85B9-4C13C86CD8A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57851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8F0F-4BE4-4FAC-9295-0B7C19A77947}" type="datetimeFigureOut">
              <a:rPr lang="en-IN" smtClean="0"/>
              <a:pPr/>
              <a:t>27-10-2024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57B63-F4C9-4989-85B9-4C13C86CD8A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69923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8F0F-4BE4-4FAC-9295-0B7C19A77947}" type="datetimeFigureOut">
              <a:rPr lang="en-IN" smtClean="0"/>
              <a:pPr/>
              <a:t>27-10-2024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57B63-F4C9-4989-85B9-4C13C86CD8A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94027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8F0F-4BE4-4FAC-9295-0B7C19A77947}" type="datetimeFigureOut">
              <a:rPr lang="en-IN" smtClean="0"/>
              <a:pPr/>
              <a:t>27-10-2024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57B63-F4C9-4989-85B9-4C13C86CD8A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52188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8F0F-4BE4-4FAC-9295-0B7C19A77947}" type="datetimeFigureOut">
              <a:rPr lang="en-IN" smtClean="0"/>
              <a:pPr/>
              <a:t>27-10-2024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57B63-F4C9-4989-85B9-4C13C86CD8A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41398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8F0F-4BE4-4FAC-9295-0B7C19A77947}" type="datetimeFigureOut">
              <a:rPr lang="en-IN" smtClean="0"/>
              <a:pPr/>
              <a:t>27-10-2024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57B63-F4C9-4989-85B9-4C13C86CD8A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350477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8F0F-4BE4-4FAC-9295-0B7C19A77947}" type="datetimeFigureOut">
              <a:rPr lang="en-IN" smtClean="0"/>
              <a:pPr/>
              <a:t>27-10-2024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57B63-F4C9-4989-85B9-4C13C86CD8A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0724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12369-89C6-1EEC-7591-0FDE44CAF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1ED1A-2A8D-78D9-E7B9-C244D08354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B1DEB9-8F08-4D8B-D8FD-49B761179A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9813B-C4C8-7802-A76A-AFED3979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8F0F-4BE4-4FAC-9295-0B7C19A77947}" type="datetimeFigureOut">
              <a:rPr lang="en-IN" smtClean="0"/>
              <a:pPr/>
              <a:t>27-10-2024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0BCF77-1388-BC9F-85C5-7A5AB51A9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3170EF-92AD-9CEC-4DF0-7DCD31876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57B63-F4C9-4989-85B9-4C13C86CD8A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42908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8F0F-4BE4-4FAC-9295-0B7C19A77947}" type="datetimeFigureOut">
              <a:rPr lang="en-IN" smtClean="0"/>
              <a:pPr/>
              <a:t>27-10-2024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57B63-F4C9-4989-85B9-4C13C86CD8A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07469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8F0F-4BE4-4FAC-9295-0B7C19A77947}" type="datetimeFigureOut">
              <a:rPr lang="en-IN" smtClean="0"/>
              <a:pPr/>
              <a:t>27-10-2024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57B63-F4C9-4989-85B9-4C13C86CD8A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940314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8F0F-4BE4-4FAC-9295-0B7C19A77947}" type="datetimeFigureOut">
              <a:rPr lang="en-IN" smtClean="0"/>
              <a:pPr/>
              <a:t>27-10-2024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57B63-F4C9-4989-85B9-4C13C86CD8A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958150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8F0F-4BE4-4FAC-9295-0B7C19A77947}" type="datetimeFigureOut">
              <a:rPr lang="en-IN" smtClean="0"/>
              <a:pPr/>
              <a:t>27-10-2024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57B63-F4C9-4989-85B9-4C13C86CD8A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631757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8F0F-4BE4-4FAC-9295-0B7C19A77947}" type="datetimeFigureOut">
              <a:rPr lang="en-IN" smtClean="0"/>
              <a:pPr/>
              <a:t>27-10-2024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57B63-F4C9-4989-85B9-4C13C86CD8A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7254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5DD66-AC46-4F99-1D41-F756AC947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79375-86EA-6674-4E07-997549B7E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EB1CC0-75DF-F55D-9CB6-5BCE8D2DAD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597BF7-4B46-02DF-58EC-F93B3F076D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7E0A32-825C-36C6-5E29-17D7369D40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6CEE6E-1D43-34A4-996F-A4E2657EE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8F0F-4BE4-4FAC-9295-0B7C19A77947}" type="datetimeFigureOut">
              <a:rPr lang="en-IN" smtClean="0"/>
              <a:pPr/>
              <a:t>27-10-2024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962A7A-FD4C-F021-CEF9-FA10599A9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F0F6C7-F26A-C955-2BE0-85433552D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57B63-F4C9-4989-85B9-4C13C86CD8A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4777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204CD-2C15-833F-1468-1F5AED193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033981-EC8E-C737-A3A5-2E96384E7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8F0F-4BE4-4FAC-9295-0B7C19A77947}" type="datetimeFigureOut">
              <a:rPr lang="en-IN" smtClean="0"/>
              <a:pPr/>
              <a:t>27-10-2024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C8237D-4D91-26B3-B5F9-57F2129FF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E97FC-FAB1-69DA-16D0-3E466A0DF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57B63-F4C9-4989-85B9-4C13C86CD8A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9184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893721-65BC-53E1-37F1-163E36921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8F0F-4BE4-4FAC-9295-0B7C19A77947}" type="datetimeFigureOut">
              <a:rPr lang="en-IN" smtClean="0"/>
              <a:pPr/>
              <a:t>27-10-2024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6FBA68-1819-6D18-6AE2-951FE60C8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70045-964B-7FF1-F413-9E94869B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57B63-F4C9-4989-85B9-4C13C86CD8A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2459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AE93D-6698-660F-3B19-3A174C61B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E0D31-56EE-8394-CD98-340606B5D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32E4A-24F4-277F-59D4-63F23E896A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5174C3-7ED9-C36E-BDCF-E663EC593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8F0F-4BE4-4FAC-9295-0B7C19A77947}" type="datetimeFigureOut">
              <a:rPr lang="en-IN" smtClean="0"/>
              <a:pPr/>
              <a:t>27-10-2024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7B314-27D9-0809-66D2-A35FD51ED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20E104-F540-46CA-4932-4FA8F1C4D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57B63-F4C9-4989-85B9-4C13C86CD8A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36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E8540-8ACB-E050-ACA2-14EB207B5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062ECC-3A53-602A-7165-D073726499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9865B7-D643-7A15-3BB6-13EB4043C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C5E5A3-C2F8-B577-81F0-BB6C1EF7C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8F0F-4BE4-4FAC-9295-0B7C19A77947}" type="datetimeFigureOut">
              <a:rPr lang="en-IN" smtClean="0"/>
              <a:pPr/>
              <a:t>27-10-2024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5E094-920B-208A-5989-22B8BA9B6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8DF221-19FE-6C5A-431D-3B3526187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57B63-F4C9-4989-85B9-4C13C86CD8A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3480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1ABFA1-3DED-065F-E21F-BF6FFE9D6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3C2630-E786-D7B4-9261-A8C20754B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2C39A-9966-29D7-E74B-E348D3EEAA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008F0F-4BE4-4FAC-9295-0B7C19A77947}" type="datetimeFigureOut">
              <a:rPr lang="en-IN" smtClean="0"/>
              <a:pPr/>
              <a:t>27-10-2024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34E04-0176-D013-2579-AA7B4965FC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30B43-2096-C855-5AEF-CA2B6D1D08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57B63-F4C9-4989-85B9-4C13C86CD8A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1128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6022" y="173736"/>
            <a:ext cx="8791956" cy="6510528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642594"/>
            <a:ext cx="768096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103120"/>
            <a:ext cx="768096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7338" y="6265818"/>
            <a:ext cx="20574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14008F0F-4BE4-4FAC-9295-0B7C19A77947}" type="datetimeFigureOut">
              <a:rPr lang="en-IN" smtClean="0"/>
              <a:pPr/>
              <a:t>27-10-2024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6896" y="6265818"/>
            <a:ext cx="3950208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9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3555" y="6265818"/>
            <a:ext cx="10972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9E757B63-F4C9-4989-85B9-4C13C86CD8A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03179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kern="1200" cap="none" spc="0" baseline="0" dirty="0">
          <a:solidFill>
            <a:schemeClr val="tx1"/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4008F0F-4BE4-4FAC-9295-0B7C19A77947}" type="datetimeFigureOut">
              <a:rPr lang="en-IN" smtClean="0"/>
              <a:pPr/>
              <a:t>27-10-2024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E757B63-F4C9-4989-85B9-4C13C86CD8A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3373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2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008F0F-4BE4-4FAC-9295-0B7C19A77947}" type="datetimeFigureOut">
              <a:rPr lang="en-IN" smtClean="0"/>
              <a:pPr/>
              <a:t>27-10-2024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57B63-F4C9-4989-85B9-4C13C86CD8A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8258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23880" y="2731759"/>
            <a:ext cx="1620121" cy="3252067"/>
          </a:xfrm>
          <a:custGeom>
            <a:avLst/>
            <a:gdLst/>
            <a:ahLst/>
            <a:cxnLst/>
            <a:rect l="l" t="t" r="r" b="b"/>
            <a:pathLst>
              <a:path w="3240241" h="6504134">
                <a:moveTo>
                  <a:pt x="0" y="0"/>
                </a:moveTo>
                <a:lnTo>
                  <a:pt x="3240241" y="0"/>
                </a:lnTo>
                <a:lnTo>
                  <a:pt x="3240241" y="6504133"/>
                </a:lnTo>
                <a:lnTo>
                  <a:pt x="0" y="65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516202" y="-171399"/>
            <a:ext cx="2627798" cy="7029400"/>
            <a:chOff x="0" y="0"/>
            <a:chExt cx="1384190" cy="34722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84190" cy="3472226"/>
            </a:xfrm>
            <a:custGeom>
              <a:avLst/>
              <a:gdLst/>
              <a:ahLst/>
              <a:cxnLst/>
              <a:rect l="l" t="t" r="r" b="b"/>
              <a:pathLst>
                <a:path w="1384190" h="3472226">
                  <a:moveTo>
                    <a:pt x="0" y="0"/>
                  </a:moveTo>
                  <a:lnTo>
                    <a:pt x="1384190" y="0"/>
                  </a:lnTo>
                  <a:lnTo>
                    <a:pt x="1384190" y="3472226"/>
                  </a:lnTo>
                  <a:lnTo>
                    <a:pt x="0" y="3472226"/>
                  </a:lnTo>
                  <a:close/>
                </a:path>
              </a:pathLst>
            </a:custGeom>
            <a:solidFill>
              <a:srgbClr val="DFCFC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384190" cy="3491277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430"/>
                </a:lnSpc>
              </a:pPr>
              <a:endParaRPr sz="900"/>
            </a:p>
          </p:txBody>
        </p:sp>
      </p:grpSp>
      <p:sp>
        <p:nvSpPr>
          <p:cNvPr id="19" name="TextBox 6">
            <a:extLst>
              <a:ext uri="{FF2B5EF4-FFF2-40B4-BE49-F238E27FC236}">
                <a16:creationId xmlns:a16="http://schemas.microsoft.com/office/drawing/2014/main" id="{2F7BE3C3-1A77-1080-3834-E6C92C26C725}"/>
              </a:ext>
            </a:extLst>
          </p:cNvPr>
          <p:cNvSpPr txBox="1"/>
          <p:nvPr/>
        </p:nvSpPr>
        <p:spPr>
          <a:xfrm>
            <a:off x="4644008" y="5528728"/>
            <a:ext cx="3456369" cy="1036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Research Scholar</a:t>
            </a:r>
            <a:endParaRPr lang="en-IN" sz="1800" b="1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800"/>
              </a:spcAf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Varshini </a:t>
            </a:r>
            <a:r>
              <a:rPr lang="en-US" sz="18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Balasubramanya</a:t>
            </a:r>
            <a:endParaRPr lang="en-IN" sz="1800" b="1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800"/>
              </a:spcAf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Christ (Deemed to be University)</a:t>
            </a:r>
            <a:endParaRPr lang="en-IN" sz="1800" b="1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BF6E4DE-E6D6-0DCF-685B-1632B0C66E86}"/>
              </a:ext>
            </a:extLst>
          </p:cNvPr>
          <p:cNvSpPr txBox="1">
            <a:spLocks/>
          </p:cNvSpPr>
          <p:nvPr/>
        </p:nvSpPr>
        <p:spPr>
          <a:xfrm>
            <a:off x="-33453" y="648210"/>
            <a:ext cx="6480720" cy="185251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400" b="1" i="0" u="sng" dirty="0">
                <a:solidFill>
                  <a:schemeClr val="accent2">
                    <a:lumMod val="50000"/>
                  </a:schemeClr>
                </a:solidFill>
                <a:effectLst/>
                <a:latin typeface="Berlin Sans FB" panose="020E0602020502020306" pitchFamily="34" charset="0"/>
              </a:rPr>
              <a:t>Trends </a:t>
            </a:r>
            <a:r>
              <a:rPr lang="en-US" sz="2400" b="1" u="sng" dirty="0">
                <a:solidFill>
                  <a:schemeClr val="accent2">
                    <a:lumMod val="50000"/>
                  </a:schemeClr>
                </a:solidFill>
                <a:latin typeface="Berlin Sans FB" panose="020E0602020502020306" pitchFamily="34" charset="0"/>
              </a:rPr>
              <a:t>among</a:t>
            </a:r>
            <a:r>
              <a:rPr lang="en-US" sz="2400" b="1" i="0" u="sng" dirty="0">
                <a:solidFill>
                  <a:schemeClr val="accent2">
                    <a:lumMod val="50000"/>
                  </a:schemeClr>
                </a:solidFill>
                <a:effectLst/>
                <a:latin typeface="Berlin Sans FB" panose="020E0602020502020306" pitchFamily="34" charset="0"/>
              </a:rPr>
              <a:t> Indian states  and UTs in using online platforms to buy food articles</a:t>
            </a:r>
            <a:endParaRPr lang="en-US" sz="2400" b="1" u="sng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rlin Sans FB" panose="020E0602020502020306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5260" y="6046819"/>
            <a:ext cx="2520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Date: 27</a:t>
            </a:r>
            <a:r>
              <a:rPr lang="en-IN" baseline="30000" dirty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 October, 2024 </a:t>
            </a:r>
            <a:endParaRPr lang="en-IN" dirty="0"/>
          </a:p>
        </p:txBody>
      </p:sp>
      <p:pic>
        <p:nvPicPr>
          <p:cNvPr id="1026" name="Picture 2" descr="More urban shoppers opting for quick commerce platforms: NIQ study | News -  Business Standard">
            <a:extLst>
              <a:ext uri="{FF2B5EF4-FFF2-40B4-BE49-F238E27FC236}">
                <a16:creationId xmlns:a16="http://schemas.microsoft.com/office/drawing/2014/main" id="{5A10C05D-2945-1B20-014C-689A13640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747086"/>
            <a:ext cx="4402409" cy="2473594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FE18BA7-557B-EA22-ABC8-F9E5730DE5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2389225"/>
              </p:ext>
            </p:extLst>
          </p:nvPr>
        </p:nvGraphicFramePr>
        <p:xfrm>
          <a:off x="503548" y="116632"/>
          <a:ext cx="8136904" cy="4392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524DDB6-2B9F-BABD-3A4C-A22C9D47EC82}"/>
              </a:ext>
            </a:extLst>
          </p:cNvPr>
          <p:cNvSpPr txBox="1"/>
          <p:nvPr/>
        </p:nvSpPr>
        <p:spPr>
          <a:xfrm>
            <a:off x="469581" y="4869160"/>
            <a:ext cx="78848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Due to the busy lifestyles and Covid-19 pandemic, the trend has intensified as urbanization and the need for social distancing have led more people to prefer online shopping over traditional in-store visits.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13796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89FC49-EEB4-1A16-2750-B54876C1C980}"/>
              </a:ext>
            </a:extLst>
          </p:cNvPr>
          <p:cNvSpPr txBox="1"/>
          <p:nvPr/>
        </p:nvSpPr>
        <p:spPr>
          <a:xfrm>
            <a:off x="323528" y="404664"/>
            <a:ext cx="835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u="sng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Long-term sustainability challenges for quick commerce or online grocery  companies</a:t>
            </a:r>
            <a:endParaRPr lang="en-IN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901561-918A-8B7A-4EA2-1CF9789E3703}"/>
              </a:ext>
            </a:extLst>
          </p:cNvPr>
          <p:cNvSpPr txBox="1"/>
          <p:nvPr/>
        </p:nvSpPr>
        <p:spPr>
          <a:xfrm>
            <a:off x="539552" y="1772816"/>
            <a:ext cx="81369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in carbon footprints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order size can lead to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food wastages (Impulsive buying)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Intense competition that negatively impacts the small scale retail stores.</a:t>
            </a:r>
          </a:p>
        </p:txBody>
      </p:sp>
    </p:spTree>
    <p:extLst>
      <p:ext uri="{BB962C8B-B14F-4D97-AF65-F5344CB8AC3E}">
        <p14:creationId xmlns:p14="http://schemas.microsoft.com/office/powerpoint/2010/main" val="3929119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3FEDAF-7AE9-A9D3-63EE-71D1CA65E9F1}"/>
              </a:ext>
            </a:extLst>
          </p:cNvPr>
          <p:cNvSpPr txBox="1"/>
          <p:nvPr/>
        </p:nvSpPr>
        <p:spPr>
          <a:xfrm>
            <a:off x="251520" y="548679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Continuation of study: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DF8F88-8F3C-F00A-3A32-6022D11129BD}"/>
              </a:ext>
            </a:extLst>
          </p:cNvPr>
          <p:cNvSpPr txBox="1"/>
          <p:nvPr/>
        </p:nvSpPr>
        <p:spPr>
          <a:xfrm>
            <a:off x="539552" y="1196752"/>
            <a:ext cx="74168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2400" b="0" i="0" u="none" strike="noStrike" baseline="0" dirty="0">
                <a:latin typeface="TimesNewRomanPSMT"/>
              </a:rPr>
              <a:t>The major objective is to suggest policies </a:t>
            </a:r>
            <a:r>
              <a:rPr lang="en-US" sz="2400" dirty="0">
                <a:latin typeface="TimesNewRomanPSMT"/>
              </a:rPr>
              <a:t>to make</a:t>
            </a:r>
            <a:r>
              <a:rPr lang="en-US" sz="2400" b="0" i="0" u="none" strike="noStrike" baseline="0" dirty="0">
                <a:latin typeface="TimesNewRomanPSMT"/>
              </a:rPr>
              <a:t> quick-commerce or online grocery shopping businesses more socially responsible, and environmentally sustainable. 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2400" dirty="0">
                <a:latin typeface="TimesNewRomanPSMT"/>
              </a:rPr>
              <a:t>For this primary data will be collected (and secondary data if available to related variables will be used).</a:t>
            </a:r>
            <a:endParaRPr lang="en-US" sz="24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233998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30326" y="857250"/>
            <a:ext cx="2313674" cy="5143500"/>
            <a:chOff x="0" y="0"/>
            <a:chExt cx="121872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8726" cy="2709333"/>
            </a:xfrm>
            <a:custGeom>
              <a:avLst/>
              <a:gdLst/>
              <a:ahLst/>
              <a:cxnLst/>
              <a:rect l="l" t="t" r="r" b="b"/>
              <a:pathLst>
                <a:path w="1218726" h="2709333">
                  <a:moveTo>
                    <a:pt x="0" y="0"/>
                  </a:moveTo>
                  <a:lnTo>
                    <a:pt x="1218726" y="0"/>
                  </a:lnTo>
                  <a:lnTo>
                    <a:pt x="121872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994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1218726" cy="2833158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2039"/>
                </a:lnSpc>
              </a:pPr>
              <a:endParaRPr sz="9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957536" y="1699713"/>
            <a:ext cx="2672114" cy="3786688"/>
            <a:chOff x="0" y="0"/>
            <a:chExt cx="827961" cy="11733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7961" cy="1173314"/>
            </a:xfrm>
            <a:custGeom>
              <a:avLst/>
              <a:gdLst/>
              <a:ahLst/>
              <a:cxnLst/>
              <a:rect l="l" t="t" r="r" b="b"/>
              <a:pathLst>
                <a:path w="827961" h="1173314">
                  <a:moveTo>
                    <a:pt x="33319" y="0"/>
                  </a:moveTo>
                  <a:lnTo>
                    <a:pt x="794642" y="0"/>
                  </a:lnTo>
                  <a:cubicBezTo>
                    <a:pt x="813043" y="0"/>
                    <a:pt x="827961" y="14917"/>
                    <a:pt x="827961" y="33319"/>
                  </a:cubicBezTo>
                  <a:lnTo>
                    <a:pt x="827961" y="1139995"/>
                  </a:lnTo>
                  <a:cubicBezTo>
                    <a:pt x="827961" y="1158397"/>
                    <a:pt x="813043" y="1173314"/>
                    <a:pt x="794642" y="1173314"/>
                  </a:cubicBezTo>
                  <a:lnTo>
                    <a:pt x="33319" y="1173314"/>
                  </a:lnTo>
                  <a:cubicBezTo>
                    <a:pt x="14917" y="1173314"/>
                    <a:pt x="0" y="1158397"/>
                    <a:pt x="0" y="1139995"/>
                  </a:cubicBezTo>
                  <a:lnTo>
                    <a:pt x="0" y="33319"/>
                  </a:lnTo>
                  <a:cubicBezTo>
                    <a:pt x="0" y="14917"/>
                    <a:pt x="14917" y="0"/>
                    <a:pt x="33319" y="0"/>
                  </a:cubicBezTo>
                  <a:close/>
                </a:path>
              </a:pathLst>
            </a:custGeom>
            <a:blipFill>
              <a:blip r:embed="rId2"/>
              <a:stretch>
                <a:fillRect l="-56349" r="-56349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395536" y="586663"/>
            <a:ext cx="2851421" cy="541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600" b="1" i="1" u="sng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Cormorant Garamond Bold Italics"/>
                <a:cs typeface="Times New Roman" panose="02020603050405020304" pitchFamily="18" charset="0"/>
                <a:sym typeface="Cormorant Garamond Bold Italics"/>
              </a:rPr>
              <a:t>Methodology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589B12-AF45-FF61-ED4D-EB24E0213F1B}"/>
              </a:ext>
            </a:extLst>
          </p:cNvPr>
          <p:cNvSpPr txBox="1"/>
          <p:nvPr/>
        </p:nvSpPr>
        <p:spPr>
          <a:xfrm>
            <a:off x="107504" y="1484784"/>
            <a:ext cx="554568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type of data used for this study is the secondary data collection method and further primary methods will be employed for collecting micro data(using survey method).</a:t>
            </a:r>
            <a:endParaRPr lang="en-IN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 recent round of household consumption expenditure from 2022 to 23 data is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used in the study.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Descriptive statistics, and graphical charts  are presently used for analysis.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Further part of study might include case studies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63127" y="2557402"/>
            <a:ext cx="5701290" cy="1478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05"/>
              </a:lnSpc>
              <a:spcBef>
                <a:spcPct val="0"/>
              </a:spcBef>
            </a:pPr>
            <a:r>
              <a:rPr lang="en-US" sz="6750" b="1" i="1" dirty="0">
                <a:solidFill>
                  <a:schemeClr val="accent2">
                    <a:lumMod val="50000"/>
                  </a:schemeClr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Thank you</a:t>
            </a:r>
          </a:p>
        </p:txBody>
      </p:sp>
      <p:sp>
        <p:nvSpPr>
          <p:cNvPr id="3" name="AutoShape 3"/>
          <p:cNvSpPr/>
          <p:nvPr/>
        </p:nvSpPr>
        <p:spPr>
          <a:xfrm>
            <a:off x="2948940" y="1964792"/>
            <a:ext cx="324612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4152001" y="1415583"/>
            <a:ext cx="839999" cy="12495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2948940" y="4937192"/>
            <a:ext cx="324612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4152001" y="5361450"/>
            <a:ext cx="839999" cy="12495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B2472781-EFCE-84E3-132A-31F9B0EA8F44}"/>
              </a:ext>
            </a:extLst>
          </p:cNvPr>
          <p:cNvGrpSpPr/>
          <p:nvPr/>
        </p:nvGrpSpPr>
        <p:grpSpPr>
          <a:xfrm>
            <a:off x="3851920" y="-1"/>
            <a:ext cx="5292080" cy="1412857"/>
            <a:chOff x="3043824" y="2852936"/>
            <a:chExt cx="5123058" cy="1419127"/>
          </a:xfrm>
        </p:grpSpPr>
        <p:pic>
          <p:nvPicPr>
            <p:cNvPr id="2050" name="Picture 2" descr="Amazon Fresh">
              <a:extLst>
                <a:ext uri="{FF2B5EF4-FFF2-40B4-BE49-F238E27FC236}">
                  <a16:creationId xmlns:a16="http://schemas.microsoft.com/office/drawing/2014/main" id="{4632F75B-B836-0C08-FF6C-CB29E4CF9C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009" y="2852936"/>
              <a:ext cx="1671120" cy="1418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quick grocery service Instamart">
              <a:extLst>
                <a:ext uri="{FF2B5EF4-FFF2-40B4-BE49-F238E27FC236}">
                  <a16:creationId xmlns:a16="http://schemas.microsoft.com/office/drawing/2014/main" id="{7D5A5084-AA77-950D-D2BB-49EF5DD67C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129" y="2868584"/>
              <a:ext cx="1851753" cy="138702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Zepto Delivery Partner App for Android ...">
              <a:extLst>
                <a:ext uri="{FF2B5EF4-FFF2-40B4-BE49-F238E27FC236}">
                  <a16:creationId xmlns:a16="http://schemas.microsoft.com/office/drawing/2014/main" id="{5ABB65F0-B40E-54DC-FC1E-39034BE719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3824" y="2853739"/>
              <a:ext cx="1623830" cy="1418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extBox 4"/>
          <p:cNvSpPr txBox="1"/>
          <p:nvPr/>
        </p:nvSpPr>
        <p:spPr>
          <a:xfrm>
            <a:off x="306476" y="519806"/>
            <a:ext cx="4346525" cy="49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 u="sng" spc="150" dirty="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Introduction</a:t>
            </a:r>
          </a:p>
        </p:txBody>
      </p:sp>
      <p:sp>
        <p:nvSpPr>
          <p:cNvPr id="30" name="TextBox 5"/>
          <p:cNvSpPr txBox="1"/>
          <p:nvPr/>
        </p:nvSpPr>
        <p:spPr>
          <a:xfrm>
            <a:off x="543859" y="2980896"/>
            <a:ext cx="4346525" cy="203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60"/>
              </a:lnSpc>
            </a:pPr>
            <a:r>
              <a:rPr lang="en-US" sz="1100" spc="11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1197734-DA94-6D2A-DA18-9A2A69E03A16}"/>
              </a:ext>
            </a:extLst>
          </p:cNvPr>
          <p:cNvGrpSpPr/>
          <p:nvPr/>
        </p:nvGrpSpPr>
        <p:grpSpPr>
          <a:xfrm>
            <a:off x="3974240" y="5673185"/>
            <a:ext cx="5169760" cy="1160852"/>
            <a:chOff x="3898566" y="5404109"/>
            <a:chExt cx="5169760" cy="1160852"/>
          </a:xfrm>
        </p:grpSpPr>
        <p:pic>
          <p:nvPicPr>
            <p:cNvPr id="2056" name="Picture 8" descr="How to Save on Grocery and Daily Essentials in India? | Zingoy Blog">
              <a:extLst>
                <a:ext uri="{FF2B5EF4-FFF2-40B4-BE49-F238E27FC236}">
                  <a16:creationId xmlns:a16="http://schemas.microsoft.com/office/drawing/2014/main" id="{C1370288-5B48-C1BC-5F14-F5DA2390DF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5899" y="5404109"/>
              <a:ext cx="3062427" cy="1160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As Competition Increases, BigBasket ...">
              <a:extLst>
                <a:ext uri="{FF2B5EF4-FFF2-40B4-BE49-F238E27FC236}">
                  <a16:creationId xmlns:a16="http://schemas.microsoft.com/office/drawing/2014/main" id="{BAFE2F6F-B008-C38D-8D31-E3F0B78A2F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8566" y="5416256"/>
              <a:ext cx="2107333" cy="114870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" name="Group 7"/>
            <p:cNvGrpSpPr/>
            <p:nvPr/>
          </p:nvGrpSpPr>
          <p:grpSpPr>
            <a:xfrm>
              <a:off x="4798578" y="6088257"/>
              <a:ext cx="79899" cy="96448"/>
              <a:chOff x="0" y="0"/>
              <a:chExt cx="812800" cy="812800"/>
            </a:xfrm>
          </p:grpSpPr>
          <p:sp>
            <p:nvSpPr>
              <p:cNvPr id="32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33" name="TextBox 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25400" tIns="25400" rIns="25400" bIns="25400" rtlCol="0" anchor="ctr"/>
              <a:lstStyle/>
              <a:p>
                <a:pPr algn="ctr">
                  <a:lnSpc>
                    <a:spcPts val="1680"/>
                  </a:lnSpc>
                </a:pPr>
                <a:endParaRPr sz="900"/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0C8FCA3-9B34-FFFA-0E9A-BCDB84E0DF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64" y="1793113"/>
            <a:ext cx="8943424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n-US" dirty="0"/>
              <a:t>The widespread accessibility of mobile internet, along with the growth of e-commerce and omnichannel distribution, has significantly expanded the e-commerce industry.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n-US" dirty="0"/>
              <a:t>However, the COVID-19 pandemic and associated restrictions disrupted traditional shopping habits, leading to a marked increase in consumers purchasing perishables and groceries online. (</a:t>
            </a:r>
            <a:r>
              <a:rPr lang="en-US" dirty="0" err="1"/>
              <a:t>Mandloi</a:t>
            </a:r>
            <a:r>
              <a:rPr lang="en-US" dirty="0"/>
              <a:t> et al., 2021)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dirty="0"/>
              <a:t>Quick commerce has significantly disarranged the e-commerce landscape, particularly during the COVID-19 pandemic, by meeting the rising consumer demand for rapid delivery of daily essentials like groceries and medications. 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dirty="0"/>
              <a:t>This model emphasizes swift doorstep deliveries, catering to consumers' needs for convenience and efficiency in their busy lifestyles.</a:t>
            </a:r>
            <a:r>
              <a:rPr lang="en-IN" dirty="0"/>
              <a:t>(</a:t>
            </a:r>
            <a:r>
              <a:rPr lang="en-IN" dirty="0" err="1"/>
              <a:t>Stojanov</a:t>
            </a:r>
            <a:r>
              <a:rPr lang="en-IN" dirty="0"/>
              <a:t>, 2022) (Patil et. al, 2021)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8039" y="1082993"/>
            <a:ext cx="3323819" cy="4629150"/>
            <a:chOff x="0" y="0"/>
            <a:chExt cx="2803485" cy="39044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3485" cy="3904471"/>
            </a:xfrm>
            <a:custGeom>
              <a:avLst/>
              <a:gdLst/>
              <a:ahLst/>
              <a:cxnLst/>
              <a:rect l="l" t="t" r="r" b="b"/>
              <a:pathLst>
                <a:path w="2803485" h="3904471">
                  <a:moveTo>
                    <a:pt x="0" y="0"/>
                  </a:moveTo>
                  <a:lnTo>
                    <a:pt x="2803485" y="0"/>
                  </a:lnTo>
                  <a:lnTo>
                    <a:pt x="2803485" y="3904471"/>
                  </a:lnTo>
                  <a:lnTo>
                    <a:pt x="0" y="3904471"/>
                  </a:lnTo>
                  <a:close/>
                </a:path>
              </a:pathLst>
            </a:custGeom>
            <a:blipFill>
              <a:blip r:embed="rId2"/>
              <a:stretch>
                <a:fillRect l="-54519" r="-54519"/>
              </a:stretch>
            </a:blip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213" y="622680"/>
            <a:ext cx="5523750" cy="352380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8629650" y="5505450"/>
            <a:ext cx="124245" cy="12424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680"/>
                </a:lnSpc>
              </a:pPr>
              <a:endParaRPr sz="90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90105" y="1254499"/>
            <a:ext cx="124245" cy="12424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680"/>
                </a:lnSpc>
              </a:pPr>
              <a:endParaRPr sz="90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212263" y="4399373"/>
            <a:ext cx="4721655" cy="1126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60"/>
              </a:lnSpc>
            </a:pPr>
            <a:r>
              <a:rPr lang="en-US" sz="1400" spc="110" dirty="0">
                <a:solidFill>
                  <a:srgbClr val="000000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The Indian e-commerce market is estimated to reach USD 200 billion by 2026 and USD 350 billion by 2030 (E-commerce Industry Report, 2022),  from the current value of USD 52.57 billion recorded in 2020.</a:t>
            </a:r>
          </a:p>
          <a:p>
            <a:pPr>
              <a:lnSpc>
                <a:spcPts val="1760"/>
              </a:lnSpc>
            </a:pPr>
            <a:endParaRPr lang="en-US" sz="1100" spc="110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8F3A9748-D541-5BD3-9BFC-653B0C33C0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2450818"/>
              </p:ext>
            </p:extLst>
          </p:nvPr>
        </p:nvGraphicFramePr>
        <p:xfrm>
          <a:off x="215516" y="260648"/>
          <a:ext cx="8712967" cy="6336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86424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BFC149B-C438-9E12-BEB4-6142F1298F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07"/>
          <a:stretch/>
        </p:blipFill>
        <p:spPr>
          <a:xfrm>
            <a:off x="132299" y="260648"/>
            <a:ext cx="8879402" cy="58470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5040FC-73FC-A4FF-BDD5-73C341DA412E}"/>
              </a:ext>
            </a:extLst>
          </p:cNvPr>
          <p:cNvSpPr txBox="1"/>
          <p:nvPr/>
        </p:nvSpPr>
        <p:spPr>
          <a:xfrm>
            <a:off x="467544" y="6237312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 showing the trends of online shopping among states and UT’s in India.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8901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E3AD72D-2D4F-DFBC-4F78-237D7EB933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1687689"/>
              </p:ext>
            </p:extLst>
          </p:nvPr>
        </p:nvGraphicFramePr>
        <p:xfrm>
          <a:off x="251520" y="25014"/>
          <a:ext cx="8640960" cy="3219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8E0CDBD-FDAB-D822-F3A0-1583C0B1DF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8935073"/>
              </p:ext>
            </p:extLst>
          </p:nvPr>
        </p:nvGraphicFramePr>
        <p:xfrm>
          <a:off x="251520" y="3411797"/>
          <a:ext cx="8640960" cy="3096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7981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2" name="Chart 1">
                <a:extLst>
                  <a:ext uri="{FF2B5EF4-FFF2-40B4-BE49-F238E27FC236}">
                    <a16:creationId xmlns:a16="http://schemas.microsoft.com/office/drawing/2014/main" id="{AD670EDA-FF0B-46AB-7F32-CCF43CDBEE3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05385524"/>
                  </p:ext>
                </p:extLst>
              </p:nvPr>
            </p:nvGraphicFramePr>
            <p:xfrm>
              <a:off x="251520" y="548680"/>
              <a:ext cx="8640960" cy="594928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" name="Chart 1">
                <a:extLst>
                  <a:ext uri="{FF2B5EF4-FFF2-40B4-BE49-F238E27FC236}">
                    <a16:creationId xmlns:a16="http://schemas.microsoft.com/office/drawing/2014/main" id="{AD670EDA-FF0B-46AB-7F32-CCF43CDBEE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520" y="548680"/>
                <a:ext cx="8640960" cy="594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120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3A86A8-48E4-0E66-E2B2-BE4529B92356}"/>
              </a:ext>
            </a:extLst>
          </p:cNvPr>
          <p:cNvSpPr txBox="1"/>
          <p:nvPr/>
        </p:nvSpPr>
        <p:spPr>
          <a:xfrm>
            <a:off x="539552" y="476672"/>
            <a:ext cx="792088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Analysis: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Delhi and Maharashtra use more online shopping  for buying food articles than other states and UT’s in India.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Karnataka, Telangana, Haryana, Uttar Pradesh and Madhya Pradesh are the other states.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The microdata analysis shows that urban areas use online shopping to purchase food items more frequently than rural areas.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Inter"/>
              </a:rPr>
              <a:t>The NIQ Shopper Trends 2024 report found that 31% of urban Indians presently use quick commerce for their primary grocery shopping.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0000"/>
                </a:solidFill>
                <a:latin typeface="Inter"/>
              </a:rPr>
              <a:t>This trend has raised the growth of the grocery sector. However traditional retailers are affected negatively.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458902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xplore the Political Map of India: Detailed Regions and States Guide">
            <a:extLst>
              <a:ext uri="{FF2B5EF4-FFF2-40B4-BE49-F238E27FC236}">
                <a16:creationId xmlns:a16="http://schemas.microsoft.com/office/drawing/2014/main" id="{93CA96B1-A92D-83B6-0927-49EABCAFC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250762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373545"/>
      </a:dk2>
      <a:lt2>
        <a:srgbClr val="BCD0E0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6793CD"/>
      </a:accent6>
      <a:hlink>
        <a:srgbClr val="6B9F25"/>
      </a:hlink>
      <a:folHlink>
        <a:srgbClr val="9F6715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913DB040-6816-4415-960D-8178C785755E}"/>
    </a:ext>
  </a:extLst>
</a:theme>
</file>

<file path=ppt/theme/theme3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ppt/theme/theme4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17250</TotalTime>
  <Words>564</Words>
  <Application>Microsoft Office PowerPoint</Application>
  <PresentationFormat>On-screen Show (4:3)</PresentationFormat>
  <Paragraphs>39</Paragraphs>
  <Slides>14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31" baseType="lpstr">
      <vt:lpstr>Arial</vt:lpstr>
      <vt:lpstr>Berlin Sans FB</vt:lpstr>
      <vt:lpstr>Calibri</vt:lpstr>
      <vt:lpstr>Calibri Light</vt:lpstr>
      <vt:lpstr>Century Gothic</vt:lpstr>
      <vt:lpstr>Corbel</vt:lpstr>
      <vt:lpstr>Cormorant Garamond Bold Italics</vt:lpstr>
      <vt:lpstr>Helios Extended Bold</vt:lpstr>
      <vt:lpstr>Inter</vt:lpstr>
      <vt:lpstr>Lato</vt:lpstr>
      <vt:lpstr>Times New Roman</vt:lpstr>
      <vt:lpstr>TimesNewRomanPSMT</vt:lpstr>
      <vt:lpstr>Wingdings</vt:lpstr>
      <vt:lpstr>Office Theme</vt:lpstr>
      <vt:lpstr>Savon</vt:lpstr>
      <vt:lpstr>Basis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Sinduja</dc:creator>
  <cp:lastModifiedBy>varshu iyer</cp:lastModifiedBy>
  <cp:revision>611</cp:revision>
  <dcterms:created xsi:type="dcterms:W3CDTF">2021-09-06T12:42:04Z</dcterms:created>
  <dcterms:modified xsi:type="dcterms:W3CDTF">2024-10-27T09:11:06Z</dcterms:modified>
</cp:coreProperties>
</file>